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0.xml" ContentType="application/vnd.openxmlformats-officedocument.presentationml.notesSlide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5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0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1.xml" ContentType="application/vnd.openxmlformats-officedocument.presentationml.notesSlide+xml"/>
  <Override PartName="/ppt/tags/tag142.xml" ContentType="application/vnd.openxmlformats-officedocument.presentationml.tags+xml"/>
  <Override PartName="/ppt/notesSlides/notesSlide32.xml" ContentType="application/vnd.openxmlformats-officedocument.presentationml.notesSlide+xml"/>
  <Override PartName="/ppt/tags/tag143.xml" ContentType="application/vnd.openxmlformats-officedocument.presentationml.tags+xml"/>
  <Override PartName="/ppt/notesSlides/notesSlide33.xml" ContentType="application/vnd.openxmlformats-officedocument.presentationml.notesSlide+xml"/>
  <Override PartName="/ppt/tags/tag144.xml" ContentType="application/vnd.openxmlformats-officedocument.presentationml.tags+xml"/>
  <Override PartName="/ppt/notesSlides/notesSlide34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6.xml" ContentType="application/vnd.openxmlformats-officedocument.presentationml.notesSlide+xml"/>
  <Override PartName="/ppt/tags/tag153.xml" ContentType="application/vnd.openxmlformats-officedocument.presentationml.tags+xml"/>
  <Override PartName="/ppt/notesSlides/notesSlide37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39.xml" ContentType="application/vnd.openxmlformats-officedocument.presentationml.notesSlide+xml"/>
  <Override PartName="/ppt/tags/tag159.xml" ContentType="application/vnd.openxmlformats-officedocument.presentationml.tags+xml"/>
  <Override PartName="/ppt/notesSlides/notesSlide40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2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43.xml" ContentType="application/vnd.openxmlformats-officedocument.presentationml.notesSlide+xml"/>
  <Override PartName="/ppt/tags/tag169.xml" ContentType="application/vnd.openxmlformats-officedocument.presentationml.tags+xml"/>
  <Override PartName="/ppt/notesSlides/notesSlide4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46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91.xml" ContentType="application/vnd.openxmlformats-officedocument.presentationml.tags+xml"/>
  <Override PartName="/ppt/notesSlides/notesSlide49.xml" ContentType="application/vnd.openxmlformats-officedocument.presentationml.notesSlide+xml"/>
  <Override PartName="/ppt/tags/tag192.xml" ContentType="application/vnd.openxmlformats-officedocument.presentationml.tags+xml"/>
  <Override PartName="/ppt/notesSlides/notesSlide50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51.xml" ContentType="application/vnd.openxmlformats-officedocument.presentationml.notesSlide+xml"/>
  <Override PartName="/ppt/tags/tag201.xml" ContentType="application/vnd.openxmlformats-officedocument.presentationml.tags+xml"/>
  <Override PartName="/ppt/notesSlides/notesSlide52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3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54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55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57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8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59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6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551" r:id="rId2"/>
    <p:sldId id="549" r:id="rId3"/>
    <p:sldId id="552" r:id="rId4"/>
    <p:sldId id="618" r:id="rId5"/>
    <p:sldId id="619" r:id="rId6"/>
    <p:sldId id="620" r:id="rId7"/>
    <p:sldId id="556" r:id="rId8"/>
    <p:sldId id="557" r:id="rId9"/>
    <p:sldId id="558" r:id="rId10"/>
    <p:sldId id="621" r:id="rId11"/>
    <p:sldId id="622" r:id="rId12"/>
    <p:sldId id="562" r:id="rId13"/>
    <p:sldId id="628" r:id="rId14"/>
    <p:sldId id="624" r:id="rId15"/>
    <p:sldId id="625" r:id="rId16"/>
    <p:sldId id="626" r:id="rId17"/>
    <p:sldId id="569" r:id="rId18"/>
    <p:sldId id="568" r:id="rId19"/>
    <p:sldId id="570" r:id="rId20"/>
    <p:sldId id="571" r:id="rId21"/>
    <p:sldId id="573" r:id="rId22"/>
    <p:sldId id="572" r:id="rId23"/>
    <p:sldId id="574" r:id="rId24"/>
    <p:sldId id="575" r:id="rId25"/>
    <p:sldId id="576" r:id="rId26"/>
    <p:sldId id="577" r:id="rId27"/>
    <p:sldId id="578" r:id="rId28"/>
    <p:sldId id="580" r:id="rId29"/>
    <p:sldId id="586" r:id="rId30"/>
    <p:sldId id="579" r:id="rId31"/>
    <p:sldId id="585" r:id="rId32"/>
    <p:sldId id="587" r:id="rId33"/>
    <p:sldId id="588" r:id="rId34"/>
    <p:sldId id="589" r:id="rId35"/>
    <p:sldId id="590" r:id="rId36"/>
    <p:sldId id="591" r:id="rId37"/>
    <p:sldId id="592" r:id="rId38"/>
    <p:sldId id="594" r:id="rId39"/>
    <p:sldId id="595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27" r:id="rId50"/>
    <p:sldId id="607" r:id="rId51"/>
    <p:sldId id="606" r:id="rId52"/>
    <p:sldId id="608" r:id="rId53"/>
    <p:sldId id="609" r:id="rId54"/>
    <p:sldId id="610" r:id="rId55"/>
    <p:sldId id="611" r:id="rId56"/>
    <p:sldId id="612" r:id="rId57"/>
    <p:sldId id="613" r:id="rId58"/>
    <p:sldId id="614" r:id="rId59"/>
    <p:sldId id="615" r:id="rId60"/>
    <p:sldId id="616" r:id="rId61"/>
    <p:sldId id="617" r:id="rId62"/>
    <p:sldId id="286" r:id="rId63"/>
  </p:sldIdLst>
  <p:sldSz cx="12192000" cy="6858000"/>
  <p:notesSz cx="6858000" cy="9144000"/>
  <p:custDataLst>
    <p:tags r:id="rId6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2" userDrawn="1">
          <p15:clr>
            <a:srgbClr val="A4A3A4"/>
          </p15:clr>
        </p15:guide>
        <p15:guide id="2" pos="38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296" autoAdjust="0"/>
  </p:normalViewPr>
  <p:slideViewPr>
    <p:cSldViewPr snapToGrid="0" showGuides="1">
      <p:cViewPr varScale="1">
        <p:scale>
          <a:sx n="87" d="100"/>
          <a:sy n="87" d="100"/>
        </p:scale>
        <p:origin x="204" y="64"/>
      </p:cViewPr>
      <p:guideLst>
        <p:guide orient="horz" pos="922"/>
        <p:guide pos="38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38519FE-2E30-4214-A9E7-B91C082E801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7028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79D97A-24D4-4ABD-866E-1225CA3F8C8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382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441A75E-B2E4-4BD3-A97C-BB15E8CD4864}" type="slidenum">
              <a:rPr lang="zh-CN" altLang="en-US" sz="1800" smtClean="0"/>
              <a:t>1</a:t>
            </a:fld>
            <a:endParaRPr lang="zh-CN" altLang="en-US" sz="18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86000" y="514350"/>
            <a:ext cx="4572000" cy="2571750"/>
          </a:xfrm>
        </p:spPr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7144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439413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0977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sym typeface="+mn-ea"/>
              </a:rPr>
              <a:t>Hue</a:t>
            </a:r>
            <a:r>
              <a:rPr lang="zh-CN" altLang="en-US" dirty="0">
                <a:sym typeface="+mn-ea"/>
              </a:rPr>
              <a:t>，而不是灰度图像的反色。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23272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sym typeface="+mn-ea"/>
              </a:rPr>
              <a:t>Hue</a:t>
            </a:r>
            <a:r>
              <a:rPr lang="zh-CN" altLang="en-US" dirty="0">
                <a:sym typeface="+mn-ea"/>
              </a:rPr>
              <a:t>，而不是灰度图像的反色。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13112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2563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43144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7284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61974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26234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7962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7489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0242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30316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3786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1805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39381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34523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87620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26013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2214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sym typeface="+mn-ea"/>
              </a:rPr>
              <a:t>Hue</a:t>
            </a:r>
            <a:r>
              <a:rPr lang="zh-CN" altLang="en-US" dirty="0">
                <a:sym typeface="+mn-ea"/>
              </a:rPr>
              <a:t>，而不是灰度图像的反色。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01327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04141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上课时，增加显示</a:t>
            </a:r>
            <a:r>
              <a:rPr lang="en-US" altLang="zh-CN" dirty="0">
                <a:sym typeface="+mn-ea"/>
              </a:rPr>
              <a:t>S</a:t>
            </a:r>
            <a:r>
              <a:rPr lang="zh-CN" altLang="en-US" dirty="0">
                <a:sym typeface="+mn-ea"/>
              </a:rPr>
              <a:t>分量图像的代码。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0325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与亮度、饱和度的增强相比，色调增强比较特殊。在</a:t>
            </a:r>
            <a:r>
              <a:rPr lang="en-US" altLang="zh-CN" dirty="0">
                <a:sym typeface="+mn-ea"/>
              </a:rPr>
              <a:t>HSI</a:t>
            </a:r>
            <a:r>
              <a:rPr lang="zh-CN" altLang="en-US" dirty="0">
                <a:sym typeface="+mn-ea"/>
              </a:rPr>
              <a:t>空间中，色调对应的是角度，而且是循环的。如果色调整体加一个数，那么颜色在色谱上移动。当数字比较小的时候，图像的色调变冷，否则变暖。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46379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37918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92671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3761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对比两个颜色空间做直方图均衡的区别。</a:t>
            </a:r>
            <a:r>
              <a:rPr lang="en-US" altLang="zh-CN" dirty="0">
                <a:sym typeface="+mn-ea"/>
              </a:rPr>
              <a:t>RGB</a:t>
            </a:r>
            <a:r>
              <a:rPr lang="zh-CN" altLang="en-US" dirty="0">
                <a:sym typeface="+mn-ea"/>
              </a:rPr>
              <a:t>出现色调上的变化。</a:t>
            </a:r>
            <a:r>
              <a:rPr lang="en-US" altLang="zh-CN" dirty="0">
                <a:sym typeface="+mn-ea"/>
              </a:rPr>
              <a:t>HSI</a:t>
            </a:r>
            <a:r>
              <a:rPr lang="zh-CN" altLang="en-US" dirty="0">
                <a:sym typeface="+mn-ea"/>
              </a:rPr>
              <a:t>没有。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378779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83806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09135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03116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3418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0671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20846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94444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43232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16036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41700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294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95078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807213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语义分割就是把图像中每个像素赋予一个类别标签（比如汽车、建筑、地面、天空等），比如上图就把图像分为了行人（红色）、车辆（蓝色）、树木（绿色）、信号灯（黄色）等标签，用不同的颜色来表示。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实例分割不需要对每个像素进行标记，目标是找到感兴趣物体的边缘轮廓，以区分出单个个体。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全景分割，它是语义分割和实例分割的结合，每个像素都被分为一类，如果一种类别里有多个实例，会用不同的颜色进行区分，我们可以知道哪个像素属于哪个类中的哪个实例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347532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5127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25632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01089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11104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078031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82281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216411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122767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751998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73135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0822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959574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91193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90706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320288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EDD57B-8526-4679-9C3B-EE0D00FDF91F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36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8109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01460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6596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9E255D-FB69-4F57-9899-61E3D580375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972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D040-419B-446C-933E-B5BEF88DB719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7C762-B6D2-434D-8018-556DA69FC392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B1AF-C2DB-4410-81B0-FB263F309CD6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146C-3A4F-404D-A0A8-92C8082F0750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5ED3-6D65-4BF7-AFFD-262BA32173FE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525B-E148-42A5-98AA-6095683ECE2C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D8A-4958-40B5-ADBB-59C96B4589C5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87B3-263C-4FEB-B31E-377CB0149C09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B5B1-A0C2-4A89-81A1-79B8745AF9BB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ADDF-6F02-4D92-AE19-1ACB8F38485B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3CA-9543-4683-AAA9-2CADCCB7F35D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E1A-4B33-4076-A838-3ADC5C53CADD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D78C-FC6A-42A8-9A2C-22AB3B1796D9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5F1E-6D46-44D7-87CB-DB384DCB9C59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5AA1B-75B8-4CAB-8CFA-760FECDF93F6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81BB-FC37-48C3-BA78-2D890142D10D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CDEA-F2E9-4EB1-AA39-EFCC197BC1D3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90C4-3DF7-42E7-A3AA-5816E100AEF3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5AFF-9DE9-4A85-A718-AB30E3E60DB7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EF80A-9317-42C0-886F-8C96743EA8FA}" type="datetime1">
              <a:rPr lang="en-US" altLang="zh-CN" smtClean="0"/>
              <a:t>4/16/2024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FCCBC855-DF6A-47CA-A95B-D0BF5A30206C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2.png"/><Relationship Id="rId4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12.wmf"/><Relationship Id="rId18" Type="http://schemas.openxmlformats.org/officeDocument/2006/relationships/image" Target="../media/image17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6.png"/><Relationship Id="rId2" Type="http://schemas.openxmlformats.org/officeDocument/2006/relationships/tags" Target="../tags/tag40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tags" Target="../tags/tag44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43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2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2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5.png"/><Relationship Id="rId5" Type="http://schemas.openxmlformats.org/officeDocument/2006/relationships/tags" Target="../tags/tag6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31.wmf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30.png"/><Relationship Id="rId2" Type="http://schemas.openxmlformats.org/officeDocument/2006/relationships/tags" Target="../tags/tag67.xml"/><Relationship Id="rId16" Type="http://schemas.openxmlformats.org/officeDocument/2006/relationships/image" Target="../media/image34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29.png"/><Relationship Id="rId5" Type="http://schemas.openxmlformats.org/officeDocument/2006/relationships/tags" Target="../tags/tag70.xml"/><Relationship Id="rId15" Type="http://schemas.openxmlformats.org/officeDocument/2006/relationships/image" Target="../media/image33.wmf"/><Relationship Id="rId10" Type="http://schemas.openxmlformats.org/officeDocument/2006/relationships/notesSlide" Target="../notesSlides/notesSlide23.xml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6.xml"/><Relationship Id="rId7" Type="http://schemas.openxmlformats.org/officeDocument/2006/relationships/image" Target="../media/image3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notesSlide" Target="../notesSlides/notesSlide26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image" Target="../media/image41.jpeg"/><Relationship Id="rId1" Type="http://schemas.openxmlformats.org/officeDocument/2006/relationships/vmlDrawing" Target="../drawings/vmlDrawing2.v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image" Target="../media/image42.png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image" Target="../media/image40.jpeg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image" Target="../media/image38.wmf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image" Target="../media/image39.jpeg"/><Relationship Id="rId30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45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44.jpe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43.jpeg"/><Relationship Id="rId5" Type="http://schemas.openxmlformats.org/officeDocument/2006/relationships/tags" Target="../tags/tag108.xml"/><Relationship Id="rId10" Type="http://schemas.openxmlformats.org/officeDocument/2006/relationships/notesSlide" Target="../notesSlides/notesSlide27.xml"/><Relationship Id="rId4" Type="http://schemas.openxmlformats.org/officeDocument/2006/relationships/tags" Target="../tags/tag10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48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47.png"/><Relationship Id="rId17" Type="http://schemas.openxmlformats.org/officeDocument/2006/relationships/image" Target="../media/image52.jpeg"/><Relationship Id="rId2" Type="http://schemas.openxmlformats.org/officeDocument/2006/relationships/tags" Target="../tags/tag113.xml"/><Relationship Id="rId16" Type="http://schemas.openxmlformats.org/officeDocument/2006/relationships/image" Target="../media/image51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116.xml"/><Relationship Id="rId15" Type="http://schemas.openxmlformats.org/officeDocument/2006/relationships/image" Target="../media/image5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55.png"/><Relationship Id="rId5" Type="http://schemas.openxmlformats.org/officeDocument/2006/relationships/tags" Target="../tags/tag125.xml"/><Relationship Id="rId10" Type="http://schemas.openxmlformats.org/officeDocument/2006/relationships/image" Target="../media/image54.png"/><Relationship Id="rId4" Type="http://schemas.openxmlformats.org/officeDocument/2006/relationships/tags" Target="../tags/tag124.xml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29.xml"/><Relationship Id="rId7" Type="http://schemas.openxmlformats.org/officeDocument/2006/relationships/image" Target="../media/image53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60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9.png"/><Relationship Id="rId2" Type="http://schemas.openxmlformats.org/officeDocument/2006/relationships/tags" Target="../tags/tag132.xml"/><Relationship Id="rId16" Type="http://schemas.openxmlformats.org/officeDocument/2006/relationships/image" Target="../media/image58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image" Target="../media/image57.png"/><Relationship Id="rId10" Type="http://schemas.openxmlformats.org/officeDocument/2006/relationships/tags" Target="../tags/tag140.xml"/><Relationship Id="rId19" Type="http://schemas.openxmlformats.org/officeDocument/2006/relationships/image" Target="../media/image61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emf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66.png"/><Relationship Id="rId5" Type="http://schemas.openxmlformats.org/officeDocument/2006/relationships/tags" Target="../tags/tag149.xml"/><Relationship Id="rId10" Type="http://schemas.openxmlformats.org/officeDocument/2006/relationships/image" Target="../media/image65.png"/><Relationship Id="rId4" Type="http://schemas.openxmlformats.org/officeDocument/2006/relationships/tags" Target="../tags/tag148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69.png"/><Relationship Id="rId5" Type="http://schemas.openxmlformats.org/officeDocument/2006/relationships/tags" Target="../tags/tag155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70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68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3" Type="http://schemas.openxmlformats.org/officeDocument/2006/relationships/tags" Target="../tags/tag1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3.png"/><Relationship Id="rId2" Type="http://schemas.openxmlformats.org/officeDocument/2006/relationships/tags" Target="../tags/tag164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8.xml"/><Relationship Id="rId11" Type="http://schemas.openxmlformats.org/officeDocument/2006/relationships/oleObject" Target="../embeddings/oleObject4.bin"/><Relationship Id="rId5" Type="http://schemas.openxmlformats.org/officeDocument/2006/relationships/tags" Target="../tags/tag167.xml"/><Relationship Id="rId10" Type="http://schemas.openxmlformats.org/officeDocument/2006/relationships/image" Target="../media/image72.png"/><Relationship Id="rId4" Type="http://schemas.openxmlformats.org/officeDocument/2006/relationships/tags" Target="../tags/tag166.xml"/><Relationship Id="rId9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78.wmf"/><Relationship Id="rId3" Type="http://schemas.openxmlformats.org/officeDocument/2006/relationships/tags" Target="../tags/tag173.xml"/><Relationship Id="rId21" Type="http://schemas.openxmlformats.org/officeDocument/2006/relationships/image" Target="../media/image80.png"/><Relationship Id="rId7" Type="http://schemas.openxmlformats.org/officeDocument/2006/relationships/tags" Target="../tags/tag177.xml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8.bin"/><Relationship Id="rId2" Type="http://schemas.openxmlformats.org/officeDocument/2006/relationships/tags" Target="../tags/tag172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4.vml"/><Relationship Id="rId6" Type="http://schemas.openxmlformats.org/officeDocument/2006/relationships/tags" Target="../tags/tag176.xml"/><Relationship Id="rId11" Type="http://schemas.openxmlformats.org/officeDocument/2006/relationships/oleObject" Target="../embeddings/oleObject5.bin"/><Relationship Id="rId5" Type="http://schemas.openxmlformats.org/officeDocument/2006/relationships/tags" Target="../tags/tag175.xml"/><Relationship Id="rId15" Type="http://schemas.openxmlformats.org/officeDocument/2006/relationships/oleObject" Target="../embeddings/oleObject7.bin"/><Relationship Id="rId10" Type="http://schemas.openxmlformats.org/officeDocument/2006/relationships/notesSlide" Target="../notesSlides/notesSlide46.xml"/><Relationship Id="rId19" Type="http://schemas.openxmlformats.org/officeDocument/2006/relationships/oleObject" Target="../embeddings/oleObject9.bin"/><Relationship Id="rId4" Type="http://schemas.openxmlformats.org/officeDocument/2006/relationships/tags" Target="../tags/tag17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5" Type="http://schemas.openxmlformats.org/officeDocument/2006/relationships/image" Target="../media/image81.png"/><Relationship Id="rId10" Type="http://schemas.openxmlformats.org/officeDocument/2006/relationships/tags" Target="../tags/tag188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notesSlide" Target="../notesSlides/notesSlide5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85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84.png"/><Relationship Id="rId5" Type="http://schemas.openxmlformats.org/officeDocument/2006/relationships/tags" Target="../tags/tag197.xml"/><Relationship Id="rId10" Type="http://schemas.openxmlformats.org/officeDocument/2006/relationships/notesSlide" Target="../notesSlides/notesSlide51.xml"/><Relationship Id="rId4" Type="http://schemas.openxmlformats.org/officeDocument/2006/relationships/tags" Target="../tags/tag196.xml"/><Relationship Id="rId9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3" Type="http://schemas.openxmlformats.org/officeDocument/2006/relationships/tags" Target="../tags/tag20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8.png"/><Relationship Id="rId2" Type="http://schemas.openxmlformats.org/officeDocument/2006/relationships/tags" Target="../tags/tag202.xml"/><Relationship Id="rId1" Type="http://schemas.openxmlformats.org/officeDocument/2006/relationships/vmlDrawing" Target="../drawings/vmlDrawing5.vml"/><Relationship Id="rId6" Type="http://schemas.openxmlformats.org/officeDocument/2006/relationships/tags" Target="../tags/tag206.xml"/><Relationship Id="rId11" Type="http://schemas.openxmlformats.org/officeDocument/2006/relationships/image" Target="../media/image86.wmf"/><Relationship Id="rId5" Type="http://schemas.openxmlformats.org/officeDocument/2006/relationships/tags" Target="../tags/tag205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204.xml"/><Relationship Id="rId9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wmf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oleObject" Target="../embeddings/oleObject11.bin"/><Relationship Id="rId2" Type="http://schemas.openxmlformats.org/officeDocument/2006/relationships/tags" Target="../tags/tag207.xml"/><Relationship Id="rId1" Type="http://schemas.openxmlformats.org/officeDocument/2006/relationships/vmlDrawing" Target="../drawings/vmlDrawing6.vml"/><Relationship Id="rId6" Type="http://schemas.openxmlformats.org/officeDocument/2006/relationships/tags" Target="../tags/tag211.xml"/><Relationship Id="rId11" Type="http://schemas.openxmlformats.org/officeDocument/2006/relationships/image" Target="../media/image87.png"/><Relationship Id="rId5" Type="http://schemas.openxmlformats.org/officeDocument/2006/relationships/tags" Target="../tags/tag210.xml"/><Relationship Id="rId10" Type="http://schemas.openxmlformats.org/officeDocument/2006/relationships/image" Target="../media/image89.png"/><Relationship Id="rId4" Type="http://schemas.openxmlformats.org/officeDocument/2006/relationships/tags" Target="../tags/tag209.xml"/><Relationship Id="rId9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220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9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93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229.xml"/><Relationship Id="rId7" Type="http://schemas.openxmlformats.org/officeDocument/2006/relationships/image" Target="../media/image94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97.png"/><Relationship Id="rId5" Type="http://schemas.openxmlformats.org/officeDocument/2006/relationships/image" Target="../media/image96.emf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1.xml"/><Relationship Id="rId7" Type="http://schemas.openxmlformats.org/officeDocument/2006/relationships/image" Target="../media/image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10" Type="http://schemas.openxmlformats.org/officeDocument/2006/relationships/tags" Target="../tags/tag320.xml"/><Relationship Id="rId4" Type="http://schemas.openxmlformats.org/officeDocument/2006/relationships/tags" Target="../tags/tag3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endParaRPr lang="zh-CN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altLang="zh-CN">
                <a:sym typeface="+mn-ea"/>
              </a:rPr>
              <a:t>Color Image Processing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Text Box 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44117" y="1155801"/>
                <a:ext cx="10796855" cy="563231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just"/>
                <a:r>
                  <a:rPr lang="en-US" altLang="zh-CN" sz="2400" dirty="0">
                    <a:ea typeface="宋体" panose="02010600030101010101" pitchFamily="2" charset="-122"/>
                  </a:rPr>
                  <a:t>Modify the intensity of the image in Fig.6.30 (a) using:</a:t>
                </a:r>
              </a:p>
              <a:p>
                <a:pPr algn="just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𝑘𝑓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   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where 0 &lt; 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k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 &lt; 1.</a:t>
                </a:r>
              </a:p>
              <a:p>
                <a:pPr algn="just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just"/>
                <a:r>
                  <a:rPr lang="en-US" altLang="zh-CN" sz="2400" dirty="0">
                    <a:ea typeface="宋体" panose="02010600030101010101" pitchFamily="2" charset="-122"/>
                  </a:rPr>
                  <a:t>In the HSI color space, simple transformation:</a:t>
                </a:r>
              </a:p>
              <a:p>
                <a:pPr algn="just"/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 =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 =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just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just"/>
                <a:r>
                  <a:rPr lang="en-US" altLang="zh-CN" sz="2400" dirty="0">
                    <a:ea typeface="宋体" panose="02010600030101010101" pitchFamily="2" charset="-122"/>
                  </a:rPr>
                  <a:t>In the RGB color space, three components must be transformed:</a:t>
                </a:r>
              </a:p>
              <a:p>
                <a:pPr algn="just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 ,  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=1, 2, 3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just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just"/>
                <a:r>
                  <a:rPr lang="en-US" altLang="zh-CN" sz="2400" dirty="0">
                    <a:ea typeface="宋体" panose="02010600030101010101" pitchFamily="2" charset="-122"/>
                  </a:rPr>
                  <a:t>In the CMY space requires a similar set of linear transformations:</a:t>
                </a:r>
              </a:p>
              <a:p>
                <a:pPr algn="just"/>
                <a:endParaRPr lang="en-US" altLang="zh-CN" sz="2400" i="1" dirty="0"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+(1−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), 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=1, 2, 3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379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44117" y="1155801"/>
                <a:ext cx="10796855" cy="5632311"/>
              </a:xfrm>
              <a:prstGeom prst="rect">
                <a:avLst/>
              </a:prstGeom>
              <a:blipFill rotWithShape="0">
                <a:blip r:embed="rId5"/>
                <a:stretch>
                  <a:fillRect l="-903" t="-758" b="-75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228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17409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31937" y="1131570"/>
            <a:ext cx="8147050" cy="5151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Text Box 5"/>
          <p:cNvSpPr txBox="1"/>
          <p:nvPr>
            <p:custDataLst>
              <p:tags r:id="rId2"/>
            </p:custDataLst>
          </p:nvPr>
        </p:nvSpPr>
        <p:spPr>
          <a:xfrm>
            <a:off x="3987432" y="6312853"/>
            <a:ext cx="1295400" cy="363537"/>
          </a:xfrm>
          <a:prstGeom prst="rect">
            <a:avLst/>
          </a:prstGeom>
          <a:noFill/>
          <a:ln w="12700">
            <a:noFill/>
          </a:ln>
        </p:spPr>
        <p:txBody>
          <a:bodyPr lIns="18000" tIns="10800" rIns="18000" bIns="10800" anchor="b" anchorCtr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=kr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</a:p>
        </p:txBody>
      </p:sp>
      <p:sp>
        <p:nvSpPr>
          <p:cNvPr id="17411" name="Text Box 6"/>
          <p:cNvSpPr txBox="1"/>
          <p:nvPr>
            <p:custDataLst>
              <p:tags r:id="rId3"/>
            </p:custDataLst>
          </p:nvPr>
        </p:nvSpPr>
        <p:spPr>
          <a:xfrm>
            <a:off x="5390147" y="6357938"/>
            <a:ext cx="1828800" cy="363537"/>
          </a:xfrm>
          <a:prstGeom prst="rect">
            <a:avLst/>
          </a:prstGeom>
          <a:noFill/>
          <a:ln w="12700">
            <a:noFill/>
          </a:ln>
        </p:spPr>
        <p:txBody>
          <a:bodyPr lIns="18000" tIns="10800" rIns="18000" bIns="10800" anchor="b" anchorCtr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=k 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 +1-k</a:t>
            </a:r>
          </a:p>
        </p:txBody>
      </p:sp>
      <p:sp>
        <p:nvSpPr>
          <p:cNvPr id="17412" name="Text Box 7"/>
          <p:cNvSpPr txBox="1"/>
          <p:nvPr>
            <p:custDataLst>
              <p:tags r:id="rId4"/>
            </p:custDataLst>
          </p:nvPr>
        </p:nvSpPr>
        <p:spPr>
          <a:xfrm>
            <a:off x="7758697" y="6357938"/>
            <a:ext cx="1676400" cy="363537"/>
          </a:xfrm>
          <a:prstGeom prst="rect">
            <a:avLst/>
          </a:prstGeom>
          <a:noFill/>
          <a:ln w="12700">
            <a:noFill/>
          </a:ln>
        </p:spPr>
        <p:txBody>
          <a:bodyPr lIns="18000" tIns="10800" rIns="18000" bIns="10800" anchor="b" anchorCtr="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=kr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新魏" panose="02010800040101010101" pitchFamily="2" charset="-122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</a:rPr>
              <a:t>=k*I</a:t>
            </a:r>
          </a:p>
        </p:txBody>
      </p:sp>
    </p:spTree>
    <p:extLst>
      <p:ext uri="{BB962C8B-B14F-4D97-AF65-F5344CB8AC3E}">
        <p14:creationId xmlns:p14="http://schemas.microsoft.com/office/powerpoint/2010/main" val="414077621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18440" name="矩形 5"/>
          <p:cNvSpPr/>
          <p:nvPr>
            <p:custDataLst>
              <p:tags r:id="rId2"/>
            </p:custDataLst>
          </p:nvPr>
        </p:nvSpPr>
        <p:spPr>
          <a:xfrm>
            <a:off x="549910" y="1181100"/>
            <a:ext cx="2926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亮度增强：伽马校正</a:t>
            </a:r>
          </a:p>
        </p:txBody>
      </p:sp>
      <p:sp>
        <p:nvSpPr>
          <p:cNvPr id="18439" name="文本框 4"/>
          <p:cNvSpPr txBox="1"/>
          <p:nvPr>
            <p:custDataLst>
              <p:tags r:id="rId3"/>
            </p:custDataLst>
          </p:nvPr>
        </p:nvSpPr>
        <p:spPr>
          <a:xfrm>
            <a:off x="610870" y="1653223"/>
            <a:ext cx="378587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HSI Space, I Component: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434" name="Object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6089650" y="1541145"/>
          <a:ext cx="2722880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12" imgW="1040765" imgH="228600" progId="Equation.DSMT4">
                  <p:embed/>
                </p:oleObj>
              </mc:Choice>
              <mc:Fallback>
                <p:oleObj r:id="rId12" imgW="1040765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9650" y="1541145"/>
                        <a:ext cx="2722880" cy="596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5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l="15301" t="7012" r="11952" b="12511"/>
          <a:stretch>
            <a:fillRect/>
          </a:stretch>
        </p:blipFill>
        <p:spPr>
          <a:xfrm>
            <a:off x="610870" y="2125980"/>
            <a:ext cx="10711815" cy="2331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5193030" y="3016250"/>
            <a:ext cx="1148080" cy="526415"/>
          </a:xfrm>
          <a:prstGeom prst="rect">
            <a:avLst/>
          </a:prstGeom>
          <a:blipFill rotWithShape="0">
            <a:blip r:embed="rId15"/>
            <a:stretch>
              <a:fillRect b="-4918"/>
            </a:stretch>
          </a:blipFill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1">
                <a:noFill/>
                <a:latin typeface="Arial" panose="020B0604020202020204" pitchFamily="34" charset="0"/>
                <a:ea typeface="+mn-ea"/>
                <a:cs typeface="+mn-cs"/>
              </a:rPr>
              <a:t> </a:t>
            </a:r>
          </a:p>
        </p:txBody>
      </p:sp>
      <p:pic>
        <p:nvPicPr>
          <p:cNvPr id="18437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80720" y="4533900"/>
            <a:ext cx="4112260" cy="2186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>
            <p:custDataLst>
              <p:tags r:id="rId8"/>
            </p:custDataLst>
          </p:nvPr>
        </p:nvSpPr>
        <p:spPr>
          <a:xfrm>
            <a:off x="5249545" y="5377180"/>
            <a:ext cx="1091565" cy="500380"/>
          </a:xfrm>
          <a:prstGeom prst="rect">
            <a:avLst/>
          </a:prstGeom>
          <a:blipFill rotWithShape="0">
            <a:blip r:embed="rId17"/>
            <a:stretch>
              <a:fillRect b="-4918"/>
            </a:stretch>
          </a:blipFill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1">
                <a:noFill/>
                <a:latin typeface="Arial" panose="020B0604020202020204" pitchFamily="34" charset="0"/>
                <a:ea typeface="+mn-ea"/>
                <a:cs typeface="+mn-cs"/>
              </a:rPr>
              <a:t> </a:t>
            </a:r>
          </a:p>
        </p:txBody>
      </p:sp>
      <p:pic>
        <p:nvPicPr>
          <p:cNvPr id="18438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146925" y="4533900"/>
            <a:ext cx="4175125" cy="2188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13</a:t>
            </a:fld>
            <a:endParaRPr lang="en-US" altLang="zh-CN"/>
          </a:p>
        </p:txBody>
      </p:sp>
      <p:pic>
        <p:nvPicPr>
          <p:cNvPr id="12" name="图片 11" descr="20230314210639"/>
          <p:cNvPicPr>
            <a:picLocks noChangeAspect="1"/>
          </p:cNvPicPr>
          <p:nvPr/>
        </p:nvPicPr>
        <p:blipFill rotWithShape="1">
          <a:blip r:embed="rId3"/>
          <a:srcRect l="39310"/>
          <a:stretch/>
        </p:blipFill>
        <p:spPr>
          <a:xfrm>
            <a:off x="692486" y="1695178"/>
            <a:ext cx="5695444" cy="3671301"/>
          </a:xfrm>
          <a:prstGeom prst="rect">
            <a:avLst/>
          </a:prstGeom>
        </p:spPr>
      </p:pic>
      <p:pic>
        <p:nvPicPr>
          <p:cNvPr id="10242" name="Picture 2" descr="https://img0.baidu.com/it/u=536607784,2813125337&amp;fm=253&amp;fmt=auto&amp;app=138&amp;f=PNG?w=500&amp;h=3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30" y="1908903"/>
            <a:ext cx="4762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227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18439" name="文本框 4"/>
          <p:cNvSpPr txBox="1"/>
          <p:nvPr>
            <p:custDataLst>
              <p:tags r:id="rId1"/>
            </p:custDataLst>
          </p:nvPr>
        </p:nvSpPr>
        <p:spPr>
          <a:xfrm>
            <a:off x="1493748" y="1193288"/>
            <a:ext cx="7174763" cy="526297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 eaLnBrk="0" hangingPunct="0"/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EnhanceIntensity()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endParaRPr lang="en-US" altLang="zh-CN" sz="2400" dirty="0">
              <a:solidFill>
                <a:srgbClr val="228B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 = imread(</a:t>
            </a:r>
            <a:r>
              <a:rPr lang="en-US" altLang="zh-CN" sz="24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'..\data\exposure1.jpg'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gamma = 3;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% gamma = 0.5;</a:t>
            </a:r>
            <a:endParaRPr lang="en-US" altLang="zh-CN" sz="2400" dirty="0">
              <a:solidFill>
                <a:srgbClr val="228B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zh-CN" altLang="en-US" sz="24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228B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 = im2double(I);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hsv = rgb2hsv(I);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sv-SE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hsv(:,:,3) = hsv(:,:,3).^gamma;</a:t>
            </a:r>
            <a:endParaRPr lang="sv-SE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J = hsv2rgb(hsv);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figure(1), clf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subplot(1,2,1),imshow(I);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subplot(1,2,2),imshow(J);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2756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77261" y="1055076"/>
            <a:ext cx="10880755" cy="54773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Remarks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Any transformation can be performed in any color model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2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</a:rPr>
              <a:t> Actually, some operations are better suited to specific models.</a:t>
            </a:r>
          </a:p>
          <a:p>
            <a:pPr lvl="3">
              <a:lnSpc>
                <a:spcPct val="150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HSI transformation involves the fewest number of operations</a:t>
            </a: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</a:p>
          <a:p>
            <a:pPr lvl="3">
              <a:lnSpc>
                <a:spcPct val="150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But the computations required to convert an RGB or CMYK image to HSI space more than offsets the  advantages of the simpler transformation.</a:t>
            </a:r>
            <a:endParaRPr lang="en-US" altLang="zh-CN" i="1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2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Regardless of the color space selected, the output is the same.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21106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Complements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16</a:t>
            </a:fld>
            <a:endParaRPr lang="en-US" altLang="zh-CN"/>
          </a:p>
        </p:txBody>
      </p:sp>
      <p:pic>
        <p:nvPicPr>
          <p:cNvPr id="22529" name="Picture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1115" y="1370736"/>
            <a:ext cx="6079075" cy="31015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44011" y="1370736"/>
            <a:ext cx="4350193" cy="3036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 Box 7"/>
          <p:cNvSpPr txBox="1"/>
          <p:nvPr>
            <p:custDataLst>
              <p:tags r:id="rId3"/>
            </p:custDataLst>
          </p:nvPr>
        </p:nvSpPr>
        <p:spPr>
          <a:xfrm>
            <a:off x="1109344" y="4812665"/>
            <a:ext cx="10390149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Same as gray level negative.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Color complements are useful for enhancing detail that is embedded in dark regions of a color image.</a:t>
            </a:r>
          </a:p>
        </p:txBody>
      </p:sp>
    </p:spTree>
    <p:extLst>
      <p:ext uri="{BB962C8B-B14F-4D97-AF65-F5344CB8AC3E}">
        <p14:creationId xmlns:p14="http://schemas.microsoft.com/office/powerpoint/2010/main" val="50511094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1030" y="1235075"/>
            <a:ext cx="9758045" cy="5390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Complements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2"/>
            </p:custDataLst>
          </p:nvPr>
        </p:nvSpPr>
        <p:spPr>
          <a:xfrm>
            <a:off x="532765" y="1694815"/>
            <a:ext cx="588581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9" name="Text Box 7"/>
          <p:cNvSpPr txBox="1"/>
          <p:nvPr>
            <p:custDataLst>
              <p:tags r:id="rId3"/>
            </p:custDataLst>
          </p:nvPr>
        </p:nvSpPr>
        <p:spPr>
          <a:xfrm>
            <a:off x="8752205" y="4662170"/>
            <a:ext cx="3065145" cy="205930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Note: have no corresponding functions in HSI space in color complements.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Complements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532765" y="1694815"/>
            <a:ext cx="588581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44765" y="1275080"/>
            <a:ext cx="3774440" cy="5368925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" y="1275080"/>
            <a:ext cx="7256780" cy="5369560"/>
          </a:xfrm>
        </p:spPr>
        <p:txBody>
          <a:bodyPr>
            <a:noAutofit/>
          </a:bodyPr>
          <a:lstStyle/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Reducing the </a:t>
            </a:r>
            <a:r>
              <a:rPr lang="en-US" altLang="zh-CN" dirty="0">
                <a:solidFill>
                  <a:schemeClr val="hlink"/>
                </a:solidFill>
                <a:sym typeface="+mn-ea"/>
              </a:rPr>
              <a:t>red</a:t>
            </a:r>
            <a:r>
              <a:rPr lang="en-US" altLang="zh-CN" dirty="0">
                <a:sym typeface="+mn-ea"/>
              </a:rPr>
              <a:t> color plane by 50 levels moves the color balance towards </a:t>
            </a:r>
            <a:r>
              <a:rPr lang="en-US" altLang="zh-CN" dirty="0">
                <a:solidFill>
                  <a:srgbClr val="00FFFF"/>
                </a:solidFill>
                <a:sym typeface="+mn-ea"/>
              </a:rPr>
              <a:t>cyan</a:t>
            </a:r>
            <a:r>
              <a:rPr lang="en-US" altLang="zh-CN" dirty="0">
                <a:sym typeface="+mn-ea"/>
              </a:rPr>
              <a:t>.</a:t>
            </a:r>
            <a:endParaRPr lang="en-IE" altLang="zh-CN" dirty="0"/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Reducing the 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green</a:t>
            </a:r>
            <a:r>
              <a:rPr lang="en-US" altLang="zh-CN" dirty="0">
                <a:sym typeface="+mn-ea"/>
              </a:rPr>
              <a:t> color plane by 50 levels moves the color balance towards </a:t>
            </a:r>
            <a:r>
              <a:rPr lang="en-US" altLang="zh-CN" dirty="0">
                <a:solidFill>
                  <a:srgbClr val="D60093"/>
                </a:solidFill>
                <a:sym typeface="+mn-ea"/>
              </a:rPr>
              <a:t>magenta</a:t>
            </a:r>
            <a:r>
              <a:rPr lang="en-US" altLang="zh-CN" dirty="0">
                <a:sym typeface="+mn-ea"/>
              </a:rPr>
              <a:t>. </a:t>
            </a:r>
            <a:endParaRPr lang="en-IE" altLang="zh-CN" dirty="0"/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Reducing the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blue</a:t>
            </a:r>
            <a:r>
              <a:rPr lang="en-US" altLang="zh-CN" dirty="0">
                <a:sym typeface="+mn-ea"/>
              </a:rPr>
              <a:t> color plane by 50 levels moves the color balance towards </a:t>
            </a:r>
            <a:r>
              <a:rPr lang="en-US" altLang="zh-CN" dirty="0">
                <a:solidFill>
                  <a:srgbClr val="FFCC00"/>
                </a:solidFill>
                <a:sym typeface="+mn-ea"/>
              </a:rPr>
              <a:t>yellow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889" y="4574660"/>
            <a:ext cx="4315105" cy="2200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Slicing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532765" y="1694815"/>
            <a:ext cx="588581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1" name="Rectangle 2"/>
          <p:cNvSpPr/>
          <p:nvPr>
            <p:custDataLst>
              <p:tags r:id="rId2"/>
            </p:custDataLst>
          </p:nvPr>
        </p:nvSpPr>
        <p:spPr>
          <a:xfrm>
            <a:off x="532764" y="1391285"/>
            <a:ext cx="11156925" cy="452310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279400" indent="-2794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Highlighting a specific range of colors.</a:t>
            </a:r>
          </a:p>
          <a:p>
            <a:pPr marL="755650" lvl="1" indent="-28575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Separating objects from their surrounds.</a:t>
            </a:r>
          </a:p>
          <a:p>
            <a:pPr marL="279400" indent="-2794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idea:</a:t>
            </a:r>
          </a:p>
          <a:p>
            <a:pPr marL="755650" lvl="1" indent="-28575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Display the colors of interest.</a:t>
            </a:r>
          </a:p>
          <a:p>
            <a:pPr marL="755650" lvl="1" indent="-28575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the regions defined by the colors as a mask for further processing.</a:t>
            </a:r>
          </a:p>
          <a:p>
            <a:pPr marL="279400" indent="-2794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complicated than gray-level counterparts.</a:t>
            </a:r>
          </a:p>
          <a:p>
            <a:pPr marL="279400" indent="-2794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 each pixel</a:t>
            </a:r>
            <a:r>
              <a:rPr lang="en-US" altLang="zh-CN" sz="2400" dirty="0">
                <a:solidFill>
                  <a:srgbClr val="00001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transformed color components to be a function of all </a:t>
            </a:r>
            <a:r>
              <a:rPr lang="en-US" altLang="zh-CN" sz="2400" i="1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original pixel</a:t>
            </a:r>
            <a:r>
              <a:rPr lang="en-US" altLang="zh-CN" sz="2400" dirty="0">
                <a:solidFill>
                  <a:srgbClr val="00001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color components.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Contents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49910" y="1236345"/>
            <a:ext cx="5123815" cy="35337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Full-color processing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Color transformations</a:t>
            </a:r>
            <a:endParaRPr lang="en-IE" altLang="zh-CN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Smoothing and sharpening</a:t>
            </a:r>
            <a:endParaRPr lang="en-IE" altLang="zh-CN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Color segmentation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Noise in Color Image</a:t>
            </a:r>
            <a:endParaRPr lang="en-GB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Slicing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20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532765" y="1694815"/>
            <a:ext cx="588581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Text Box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32765" y="1132510"/>
                <a:ext cx="11134979" cy="56527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 anchorCtr="0">
                <a:noAutofit/>
              </a:bodyPr>
              <a:lstStyle/>
              <a:p>
                <a:pPr algn="just"/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The simplest way:</a:t>
                </a:r>
                <a:endParaRPr lang="en-US" altLang="zh-CN" sz="2000" dirty="0">
                  <a:solidFill>
                    <a:srgbClr val="0000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755650" lvl="1" indent="-28575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Map the colors outside some range of interest to a nonprominent neutral color.</a:t>
                </a:r>
                <a:endPara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0" indent="0" algn="l" rtl="0" eaLnBrk="1" fontAlgn="base" hangingPunct="1">
                  <a:lnSpc>
                    <a:spcPct val="120000"/>
                  </a:lnSpc>
                  <a:spcBef>
                    <a:spcPts val="5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None/>
                </a:pPr>
                <a:endParaRPr 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0" indent="0" algn="l" rtl="0" eaLnBrk="1" fontAlgn="base" hangingPunct="1">
                  <a:lnSpc>
                    <a:spcPct val="120000"/>
                  </a:lnSpc>
                  <a:spcBef>
                    <a:spcPts val="5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If the colors of interest are enclosed by a cube of width W and centered at a prototypical color with components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 ...,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the necessary set of transformation is:</a:t>
                </a:r>
              </a:p>
              <a:p>
                <a:pPr marL="0" lvl="0" indent="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rgbClr val="FF0000"/>
                  </a:buCl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0.5, 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𝑖𝑓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|&gt;</m:t>
                                </m:r>
                                <m:f>
                                  <m:f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𝑎𝑛𝑦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1≤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≤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=1, 2, ...,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    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</a:p>
              <a:p>
                <a:pPr marL="0" lvl="0" indent="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rgbClr val="FF0000"/>
                  </a:buClr>
                  <a:buFont typeface="Wingdings" panose="05000000000000000000" pitchFamily="2" charset="2"/>
                  <a:buNone/>
                </a:pPr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If a sphere is used to specify the colors of interest, becomes:</a:t>
                </a:r>
              </a:p>
              <a:p>
                <a:pPr marL="0" lvl="0" indent="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rgbClr val="FF0000"/>
                  </a:buCl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0.5, 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𝑖𝑓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dirty="0">
                                            <a:latin typeface="Cambria Math" panose="02040503050406030204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000" i="1" dirty="0">
                                            <a:latin typeface="Cambria Math" panose="02040503050406030204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dirty="0">
                                            <a:latin typeface="Cambria Math" panose="02040503050406030204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i="1" dirty="0">
                                            <a:latin typeface="Cambria Math" panose="02040503050406030204" charset="0"/>
                                            <a:ea typeface="微软雅黑" panose="020B0503020204020204" pitchFamily="34" charset="-122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&gt;</m:t>
                                </m:r>
                                <m:sSubSup>
                                  <m:sSubSup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000" i="1" dirty="0">
                                        <a:latin typeface="Cambria Math" panose="02040503050406030204" charset="0"/>
                                        <a:ea typeface="MS Mincho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=1, 2, ...,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     </m:t>
                            </m:r>
                            <m:r>
                              <a:rPr lang="en-US" sz="2000" i="1" dirty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379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32765" y="1132510"/>
                <a:ext cx="11134979" cy="5652770"/>
              </a:xfrm>
              <a:prstGeom prst="rect">
                <a:avLst/>
              </a:prstGeom>
              <a:blipFill rotWithShape="0">
                <a:blip r:embed="rId6"/>
                <a:stretch>
                  <a:fillRect l="-547" t="-64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Slicing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28673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09272" y="1228877"/>
            <a:ext cx="9034780" cy="539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Slicing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29699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93900" y="1279525"/>
            <a:ext cx="2235200" cy="545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6188" y="1264920"/>
            <a:ext cx="2235200" cy="5456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Tone and 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23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423037" y="1772260"/>
            <a:ext cx="588581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5" name="Rectangle 1026"/>
          <p:cNvSpPr/>
          <p:nvPr>
            <p:custDataLst>
              <p:tags r:id="rId2"/>
            </p:custDataLst>
          </p:nvPr>
        </p:nvSpPr>
        <p:spPr>
          <a:xfrm>
            <a:off x="532765" y="1321435"/>
            <a:ext cx="11142294" cy="252857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Common Uses</a:t>
            </a:r>
          </a:p>
          <a:p>
            <a:pPr marL="800100" lvl="1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 enhancement. </a:t>
            </a:r>
          </a:p>
          <a:p>
            <a:pPr marL="800100" lvl="1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reproduction.</a:t>
            </a:r>
          </a:p>
          <a:p>
            <a:pPr marL="342900" indent="-342900" algn="just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Consistent: since these transformations are developed, refined, and evaluated on monitors, it is necessary to maintain high color consistency between monitor and output devices.</a:t>
            </a:r>
          </a:p>
        </p:txBody>
      </p:sp>
      <p:grpSp>
        <p:nvGrpSpPr>
          <p:cNvPr id="31747" name="Group 1028"/>
          <p:cNvGrpSpPr/>
          <p:nvPr/>
        </p:nvGrpSpPr>
        <p:grpSpPr>
          <a:xfrm>
            <a:off x="1257424" y="4228592"/>
            <a:ext cx="9373898" cy="1919953"/>
            <a:chOff x="442" y="2517"/>
            <a:chExt cx="4630" cy="1364"/>
          </a:xfrm>
        </p:grpSpPr>
        <p:grpSp>
          <p:nvGrpSpPr>
            <p:cNvPr id="31748" name="Group 1029"/>
            <p:cNvGrpSpPr/>
            <p:nvPr/>
          </p:nvGrpSpPr>
          <p:grpSpPr>
            <a:xfrm>
              <a:off x="3632" y="2549"/>
              <a:ext cx="1440" cy="1314"/>
              <a:chOff x="4110" y="1902"/>
              <a:chExt cx="1440" cy="1314"/>
            </a:xfrm>
          </p:grpSpPr>
          <p:pic>
            <p:nvPicPr>
              <p:cNvPr id="31749" name="Picture 1030" descr="tv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110" y="1902"/>
                <a:ext cx="1440" cy="131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750" name="Picture 1031" descr="Untitled-3 copy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272" y="2064"/>
                <a:ext cx="1140" cy="84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31751" name="Group 1032"/>
            <p:cNvGrpSpPr/>
            <p:nvPr/>
          </p:nvGrpSpPr>
          <p:grpSpPr>
            <a:xfrm>
              <a:off x="1997" y="2576"/>
              <a:ext cx="1256" cy="1272"/>
              <a:chOff x="1864" y="2559"/>
              <a:chExt cx="1256" cy="1272"/>
            </a:xfrm>
          </p:grpSpPr>
          <p:pic>
            <p:nvPicPr>
              <p:cNvPr id="31752" name="Picture 1033" descr="MONTR00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>
                <a:off x="1864" y="2559"/>
                <a:ext cx="1256" cy="12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753" name="Picture 1034" descr="Untitled-6 copy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1984" y="2717"/>
                <a:ext cx="1000" cy="72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31754" name="Group 1035"/>
            <p:cNvGrpSpPr/>
            <p:nvPr/>
          </p:nvGrpSpPr>
          <p:grpSpPr>
            <a:xfrm>
              <a:off x="442" y="2517"/>
              <a:ext cx="1183" cy="1364"/>
              <a:chOff x="324" y="2040"/>
              <a:chExt cx="1513" cy="1806"/>
            </a:xfrm>
          </p:grpSpPr>
          <p:pic>
            <p:nvPicPr>
              <p:cNvPr id="31755" name="Picture 1036" descr="BIGTV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324" y="2040"/>
                <a:ext cx="1513" cy="180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756" name="Picture 1037" descr="Untitled-8 cop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432" y="2256"/>
                <a:ext cx="1284" cy="942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Tone and 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32769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6590" y="1240155"/>
            <a:ext cx="4941570" cy="559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98795" y="1336040"/>
            <a:ext cx="6013450" cy="531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Rectangle 7"/>
          <p:cNvSpPr/>
          <p:nvPr>
            <p:custDataLst>
              <p:tags r:id="rId3"/>
            </p:custDataLst>
          </p:nvPr>
        </p:nvSpPr>
        <p:spPr>
          <a:xfrm>
            <a:off x="5781548" y="1963420"/>
            <a:ext cx="6013450" cy="348869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principle of calibrated imaging systems is that they allow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intensity</a:t>
            </a: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imbalances to be corrected interactively and independently.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is, in two sequential operations.</a:t>
            </a:r>
          </a:p>
        </p:txBody>
      </p:sp>
      <p:sp>
        <p:nvSpPr>
          <p:cNvPr id="32773" name="矩形 5"/>
          <p:cNvSpPr/>
          <p:nvPr>
            <p:custDataLst>
              <p:tags r:id="rId4"/>
            </p:custDataLst>
          </p:nvPr>
        </p:nvSpPr>
        <p:spPr>
          <a:xfrm>
            <a:off x="5880939" y="5475744"/>
            <a:ext cx="484187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&lt;=Intensity corrections 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3379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60342" y="1115695"/>
            <a:ext cx="5251450" cy="5742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2637" r="38358"/>
          <a:stretch>
            <a:fillRect/>
          </a:stretch>
        </p:blipFill>
        <p:spPr>
          <a:xfrm>
            <a:off x="956868" y="1115695"/>
            <a:ext cx="4617314" cy="3796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 Box 6"/>
          <p:cNvSpPr txBox="1"/>
          <p:nvPr>
            <p:custDataLst>
              <p:tags r:id="rId3"/>
            </p:custDataLst>
          </p:nvPr>
        </p:nvSpPr>
        <p:spPr>
          <a:xfrm>
            <a:off x="532130" y="5111115"/>
            <a:ext cx="5693105" cy="161036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Notes: every action affects the overall color balance of the image. That is the perception of one color is affected by its surrounding colors.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Tone and 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34817" name="Rectangle 3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553085" y="1196975"/>
            <a:ext cx="10988040" cy="5524500"/>
          </a:xfrm>
        </p:spPr>
        <p:txBody>
          <a:bodyPr vert="horz" wrap="square" lIns="91440" tIns="45720" rIns="91440" bIns="45720" anchor="t" anchorCtr="0"/>
          <a:lstStyle/>
          <a:p>
            <a:pPr marL="342900" indent="-342900" eaLnBrk="1" hangingPunct="1">
              <a:buClrTx/>
              <a:buSzTx/>
              <a:buFontTx/>
            </a:pPr>
            <a:r>
              <a:rPr lang="en-US" altLang="zh-CN" sz="2800" dirty="0">
                <a:ea typeface="宋体" panose="02010600030101010101" pitchFamily="2" charset="-122"/>
              </a:rPr>
              <a:t>Application Examples: Face and tongue diagnosis</a:t>
            </a:r>
          </a:p>
        </p:txBody>
      </p:sp>
      <p:sp>
        <p:nvSpPr>
          <p:cNvPr id="34818" name="Text Box 5"/>
          <p:cNvSpPr txBox="1"/>
          <p:nvPr>
            <p:custDataLst>
              <p:tags r:id="rId3"/>
            </p:custDataLst>
          </p:nvPr>
        </p:nvSpPr>
        <p:spPr>
          <a:xfrm>
            <a:off x="3423285" y="2307590"/>
            <a:ext cx="1447800" cy="581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Image capture</a:t>
            </a:r>
          </a:p>
        </p:txBody>
      </p:sp>
      <p:pic>
        <p:nvPicPr>
          <p:cNvPr id="34819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490085" y="2464753"/>
            <a:ext cx="1371600" cy="103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Text Box 7"/>
          <p:cNvSpPr txBox="1"/>
          <p:nvPr>
            <p:custDataLst>
              <p:tags r:id="rId5"/>
            </p:custDataLst>
          </p:nvPr>
        </p:nvSpPr>
        <p:spPr>
          <a:xfrm>
            <a:off x="5937885" y="2307590"/>
            <a:ext cx="1208088" cy="581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Color Correction</a:t>
            </a:r>
          </a:p>
        </p:txBody>
      </p:sp>
      <p:pic>
        <p:nvPicPr>
          <p:cNvPr id="34821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7080885" y="2450465"/>
            <a:ext cx="1371600" cy="102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28685" y="4066540"/>
            <a:ext cx="1447800" cy="1087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3" name="AutoShape 10"/>
          <p:cNvSpPr/>
          <p:nvPr>
            <p:custDataLst>
              <p:tags r:id="rId8"/>
            </p:custDataLst>
          </p:nvPr>
        </p:nvSpPr>
        <p:spPr>
          <a:xfrm flipV="1">
            <a:off x="8604885" y="2921953"/>
            <a:ext cx="914400" cy="1068387"/>
          </a:xfrm>
          <a:custGeom>
            <a:avLst/>
            <a:gdLst/>
            <a:ahLst/>
            <a:cxnLst>
              <a:cxn ang="17694720">
                <a:pos x="2147483646" y="0"/>
              </a:cxn>
              <a:cxn ang="11796480">
                <a:pos x="2147483646" y="2147483646"/>
              </a:cxn>
              <a:cxn ang="11796480">
                <a:pos x="0" y="2147483646"/>
              </a:cxn>
              <a:cxn ang="589824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4" name="Text Box 11"/>
          <p:cNvSpPr txBox="1"/>
          <p:nvPr>
            <p:custDataLst>
              <p:tags r:id="rId9"/>
            </p:custDataLst>
          </p:nvPr>
        </p:nvSpPr>
        <p:spPr>
          <a:xfrm>
            <a:off x="8604885" y="2433003"/>
            <a:ext cx="1600200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Segmentation</a:t>
            </a:r>
          </a:p>
        </p:txBody>
      </p:sp>
      <p:sp>
        <p:nvSpPr>
          <p:cNvPr id="34825" name="AutoShape 12"/>
          <p:cNvSpPr/>
          <p:nvPr>
            <p:custDataLst>
              <p:tags r:id="rId10"/>
            </p:custDataLst>
          </p:nvPr>
        </p:nvSpPr>
        <p:spPr>
          <a:xfrm>
            <a:off x="7080885" y="4447540"/>
            <a:ext cx="1281113" cy="485775"/>
          </a:xfrm>
          <a:prstGeom prst="leftArrow">
            <a:avLst>
              <a:gd name="adj1" fmla="val 50000"/>
              <a:gd name="adj2" fmla="val 6589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Text Box 13"/>
          <p:cNvSpPr txBox="1"/>
          <p:nvPr>
            <p:custDataLst>
              <p:tags r:id="rId11"/>
            </p:custDataLst>
          </p:nvPr>
        </p:nvSpPr>
        <p:spPr>
          <a:xfrm>
            <a:off x="7080885" y="3909378"/>
            <a:ext cx="1447800" cy="581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Feature Extraction</a:t>
            </a:r>
          </a:p>
        </p:txBody>
      </p:sp>
      <p:graphicFrame>
        <p:nvGraphicFramePr>
          <p:cNvPr id="34827" name="Object 14"/>
          <p:cNvGraphicFramePr>
            <a:graphicFrameLocks noGrp="1" noChangeAspect="1"/>
          </p:cNvGraphicFramePr>
          <p:nvPr>
            <p:custDataLst>
              <p:tags r:id="rId12"/>
            </p:custDataLst>
          </p:nvPr>
        </p:nvGraphicFramePr>
        <p:xfrm>
          <a:off x="5633085" y="3998278"/>
          <a:ext cx="1371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30" imgW="1308100" imgH="939800" progId="Equation.DSMT4">
                  <p:embed/>
                </p:oleObj>
              </mc:Choice>
              <mc:Fallback>
                <p:oleObj r:id="rId30" imgW="1308100" imgH="939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633085" y="3998278"/>
                        <a:ext cx="1371600" cy="1206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8" name="AutoShape 15"/>
          <p:cNvSpPr/>
          <p:nvPr>
            <p:custDataLst>
              <p:tags r:id="rId13"/>
            </p:custDataLst>
          </p:nvPr>
        </p:nvSpPr>
        <p:spPr>
          <a:xfrm>
            <a:off x="4109085" y="4980940"/>
            <a:ext cx="1066800" cy="485775"/>
          </a:xfrm>
          <a:prstGeom prst="leftArrow">
            <a:avLst>
              <a:gd name="adj1" fmla="val 50000"/>
              <a:gd name="adj2" fmla="val 5487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9" name="AutoShape 16"/>
          <p:cNvSpPr/>
          <p:nvPr>
            <p:custDataLst>
              <p:tags r:id="rId14"/>
            </p:custDataLst>
          </p:nvPr>
        </p:nvSpPr>
        <p:spPr>
          <a:xfrm>
            <a:off x="3423285" y="2847340"/>
            <a:ext cx="976313" cy="485775"/>
          </a:xfrm>
          <a:prstGeom prst="rightArrow">
            <a:avLst>
              <a:gd name="adj1" fmla="val 50000"/>
              <a:gd name="adj2" fmla="val 5021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30" name="AutoShape 17"/>
          <p:cNvSpPr/>
          <p:nvPr>
            <p:custDataLst>
              <p:tags r:id="rId15"/>
            </p:custDataLst>
          </p:nvPr>
        </p:nvSpPr>
        <p:spPr>
          <a:xfrm>
            <a:off x="5937885" y="2818765"/>
            <a:ext cx="976313" cy="485775"/>
          </a:xfrm>
          <a:prstGeom prst="rightArrow">
            <a:avLst>
              <a:gd name="adj1" fmla="val 50000"/>
              <a:gd name="adj2" fmla="val 5021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31" name="Text Box 18"/>
          <p:cNvSpPr txBox="1"/>
          <p:nvPr>
            <p:custDataLst>
              <p:tags r:id="rId16"/>
            </p:custDataLst>
          </p:nvPr>
        </p:nvSpPr>
        <p:spPr>
          <a:xfrm>
            <a:off x="4029710" y="4618990"/>
            <a:ext cx="1458913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Classification</a:t>
            </a:r>
          </a:p>
        </p:txBody>
      </p:sp>
      <p:sp>
        <p:nvSpPr>
          <p:cNvPr id="34832" name="AutoShape 19"/>
          <p:cNvSpPr/>
          <p:nvPr>
            <p:custDataLst>
              <p:tags r:id="rId17"/>
            </p:custDataLst>
          </p:nvPr>
        </p:nvSpPr>
        <p:spPr>
          <a:xfrm>
            <a:off x="6214110" y="604774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33CC33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33" name="AutoShape 20"/>
          <p:cNvSpPr/>
          <p:nvPr>
            <p:custDataLst>
              <p:tags r:id="rId18"/>
            </p:custDataLst>
          </p:nvPr>
        </p:nvSpPr>
        <p:spPr>
          <a:xfrm>
            <a:off x="5985510" y="574294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FF9933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solidFill>
                <a:srgbClr val="FF993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34" name="AutoShape 21"/>
          <p:cNvSpPr/>
          <p:nvPr>
            <p:custDataLst>
              <p:tags r:id="rId19"/>
            </p:custDataLst>
          </p:nvPr>
        </p:nvSpPr>
        <p:spPr>
          <a:xfrm>
            <a:off x="6366510" y="566674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35" name="AutoShape 22"/>
          <p:cNvSpPr/>
          <p:nvPr>
            <p:custDataLst>
              <p:tags r:id="rId20"/>
            </p:custDataLst>
          </p:nvPr>
        </p:nvSpPr>
        <p:spPr>
          <a:xfrm>
            <a:off x="3042285" y="528574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FF9933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solidFill>
                <a:srgbClr val="FF993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37" name="Text Box 24"/>
          <p:cNvSpPr txBox="1"/>
          <p:nvPr>
            <p:custDataLst>
              <p:tags r:id="rId21"/>
            </p:custDataLst>
          </p:nvPr>
        </p:nvSpPr>
        <p:spPr>
          <a:xfrm>
            <a:off x="6976110" y="5819140"/>
            <a:ext cx="11430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Data Base</a:t>
            </a:r>
          </a:p>
        </p:txBody>
      </p:sp>
      <p:sp>
        <p:nvSpPr>
          <p:cNvPr id="34838" name="Text Box 25"/>
          <p:cNvSpPr txBox="1"/>
          <p:nvPr>
            <p:custDataLst>
              <p:tags r:id="rId22"/>
            </p:custDataLst>
          </p:nvPr>
        </p:nvSpPr>
        <p:spPr>
          <a:xfrm>
            <a:off x="2585085" y="4752340"/>
            <a:ext cx="942975" cy="376238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Results!</a:t>
            </a:r>
          </a:p>
        </p:txBody>
      </p:sp>
      <p:sp>
        <p:nvSpPr>
          <p:cNvPr id="501788" name="Rectangle 28"/>
          <p:cNvSpPr/>
          <p:nvPr>
            <p:custDataLst>
              <p:tags r:id="rId23"/>
            </p:custDataLst>
          </p:nvPr>
        </p:nvSpPr>
        <p:spPr>
          <a:xfrm>
            <a:off x="4390073" y="2091690"/>
            <a:ext cx="4122737" cy="167481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41" name="Picture 2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519873" y="2047240"/>
            <a:ext cx="1847850" cy="208597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Tone and 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27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1041400" y="1530985"/>
            <a:ext cx="6294120" cy="482727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1" name="AutoShape 4"/>
          <p:cNvSpPr/>
          <p:nvPr>
            <p:custDataLst>
              <p:tags r:id="rId2"/>
            </p:custDataLst>
          </p:nvPr>
        </p:nvSpPr>
        <p:spPr>
          <a:xfrm>
            <a:off x="5103495" y="3126423"/>
            <a:ext cx="381000" cy="1600200"/>
          </a:xfrm>
          <a:prstGeom prst="curvedLeftArrow">
            <a:avLst>
              <a:gd name="adj1" fmla="val 84000"/>
              <a:gd name="adj2" fmla="val 168000"/>
              <a:gd name="adj3" fmla="val 333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2" name="AutoShape 5"/>
          <p:cNvSpPr/>
          <p:nvPr>
            <p:custDataLst>
              <p:tags r:id="rId3"/>
            </p:custDataLst>
          </p:nvPr>
        </p:nvSpPr>
        <p:spPr>
          <a:xfrm rot="-10800000" flipH="1">
            <a:off x="6914833" y="3040698"/>
            <a:ext cx="365125" cy="1689100"/>
          </a:xfrm>
          <a:prstGeom prst="curvedRightArrow">
            <a:avLst>
              <a:gd name="adj1" fmla="val 92521"/>
              <a:gd name="adj2" fmla="val 185043"/>
              <a:gd name="adj3" fmla="val 333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Oval 6"/>
          <p:cNvSpPr/>
          <p:nvPr>
            <p:custDataLst>
              <p:tags r:id="rId4"/>
            </p:custDataLst>
          </p:nvPr>
        </p:nvSpPr>
        <p:spPr>
          <a:xfrm>
            <a:off x="5581333" y="3431223"/>
            <a:ext cx="1293812" cy="9572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Correction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</a:p>
        </p:txBody>
      </p:sp>
      <p:pic>
        <p:nvPicPr>
          <p:cNvPr id="35844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00595" y="3783965"/>
            <a:ext cx="2955290" cy="2153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93610" y="1555750"/>
            <a:ext cx="2969260" cy="2215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23720" y="1574165"/>
            <a:ext cx="3127375" cy="209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7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823720" y="3783965"/>
            <a:ext cx="3113405" cy="2075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Tone and Color Corrections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28</a:t>
            </a:fld>
            <a:endParaRPr lang="en-US" altLang="zh-CN"/>
          </a:p>
        </p:txBody>
      </p:sp>
      <p:sp>
        <p:nvSpPr>
          <p:cNvPr id="22531" name="Text Box 7"/>
          <p:cNvSpPr txBox="1"/>
          <p:nvPr>
            <p:custDataLst>
              <p:tags r:id="rId1"/>
            </p:custDataLst>
          </p:nvPr>
        </p:nvSpPr>
        <p:spPr>
          <a:xfrm>
            <a:off x="688975" y="1694815"/>
            <a:ext cx="2074545" cy="468820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noAutofit/>
          </a:bodyPr>
          <a:lstStyle/>
          <a:p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6" name="Rectangle 349"/>
          <p:cNvSpPr/>
          <p:nvPr>
            <p:custDataLst>
              <p:tags r:id="rId2"/>
            </p:custDataLst>
          </p:nvPr>
        </p:nvSpPr>
        <p:spPr>
          <a:xfrm>
            <a:off x="998220" y="2069465"/>
            <a:ext cx="1765300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Before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correction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866" name="Rectangle 349"/>
          <p:cNvSpPr/>
          <p:nvPr>
            <p:custDataLst>
              <p:tags r:id="rId3"/>
            </p:custDataLst>
          </p:nvPr>
        </p:nvSpPr>
        <p:spPr>
          <a:xfrm>
            <a:off x="937578" y="4913630"/>
            <a:ext cx="1765300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After correction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36867" name="Group 31"/>
          <p:cNvGrpSpPr/>
          <p:nvPr/>
        </p:nvGrpSpPr>
        <p:grpSpPr>
          <a:xfrm>
            <a:off x="3166745" y="1147445"/>
            <a:ext cx="7898765" cy="5510530"/>
            <a:chOff x="2149" y="1435"/>
            <a:chExt cx="3611" cy="2812"/>
          </a:xfrm>
        </p:grpSpPr>
        <p:pic>
          <p:nvPicPr>
            <p:cNvPr id="36868" name="Picture 359" descr="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149" y="1446"/>
              <a:ext cx="1181" cy="13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69" name="Picture 360" descr="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354" y="1435"/>
              <a:ext cx="1174" cy="13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0" name="Picture 361" descr="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579" y="1446"/>
              <a:ext cx="1174" cy="13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1" name="Picture 363" descr="2-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3364" y="2886"/>
              <a:ext cx="1181" cy="13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2" name="Picture 364" descr="3-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579" y="2886"/>
              <a:ext cx="1181" cy="13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3" name="Picture 66" descr="E:\实验室工作\高交会展板\所用图片\校正算法效果\1-1-1.jp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2149" y="2886"/>
              <a:ext cx="1177" cy="136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>
            <p:custDataLst>
              <p:tags r:id="rId1"/>
            </p:custDataLst>
          </p:nvPr>
        </p:nvCxnSpPr>
        <p:spPr>
          <a:xfrm>
            <a:off x="4631362" y="4776391"/>
            <a:ext cx="2526993" cy="82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Saturation Enhancement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38914" name="内容占位符 10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4193" y="1055077"/>
            <a:ext cx="5883921" cy="5524500"/>
          </a:xfrm>
        </p:spPr>
        <p:txBody>
          <a:bodyPr vert="horz" wrap="square" lIns="91440" tIns="45720" rIns="91440" bIns="45720" anchor="t" anchorCtr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减小饱和度，图像颜色变淡，原来比较淡的区域已经变为灰色</a:t>
            </a:r>
            <a:endParaRPr lang="en-US" altLang="zh-CN" dirty="0"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增加饱和度，图像颜色变艳</a:t>
            </a:r>
          </a:p>
          <a:p>
            <a:pPr marL="342900" indent="-34290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891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1062" y="3411458"/>
            <a:ext cx="3670300" cy="229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58355" y="1746885"/>
            <a:ext cx="3670300" cy="229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48830" y="4261168"/>
            <a:ext cx="3679825" cy="23002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箭头连接符 7"/>
          <p:cNvCxnSpPr>
            <a:stCxn id="38915" idx="3"/>
            <a:endCxn id="38916" idx="1"/>
          </p:cNvCxnSpPr>
          <p:nvPr>
            <p:custDataLst>
              <p:tags r:id="rId6"/>
            </p:custDataLst>
          </p:nvPr>
        </p:nvCxnSpPr>
        <p:spPr>
          <a:xfrm flipV="1">
            <a:off x="4631362" y="2896235"/>
            <a:ext cx="2526993" cy="1664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449824" y="322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7105" y="52266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Full Color Image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A full color image has a vector at each pixel. For colour images, these vectors each have 3 or 4 components.</a:t>
            </a:r>
          </a:p>
          <a:p>
            <a:pPr marL="0" indent="0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There are two Categories to process vectorial images:</a:t>
            </a:r>
          </a:p>
          <a:p>
            <a:pPr marL="0" indent="0" eaLnBrk="1" hangingPunct="1">
              <a:lnSpc>
                <a:spcPct val="10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First Category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11"/>
                </a:solidFill>
                <a:ea typeface="宋体" panose="02010600030101010101" pitchFamily="2" charset="-122"/>
                <a:sym typeface="+mn-ea"/>
              </a:rPr>
              <a:t>Process each component image individually</a:t>
            </a:r>
            <a:endParaRPr lang="en-IE" altLang="zh-CN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11"/>
                </a:solidFill>
                <a:ea typeface="宋体" panose="02010600030101010101" pitchFamily="2" charset="-122"/>
                <a:sym typeface="+mn-ea"/>
              </a:rPr>
              <a:t>Form a composite processed color image</a:t>
            </a:r>
          </a:p>
          <a:p>
            <a:pPr marL="0" lvl="0" indent="0"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11"/>
                </a:solidFill>
                <a:ea typeface="宋体" panose="02010600030101010101" pitchFamily="2" charset="-122"/>
                <a:sym typeface="+mn-ea"/>
              </a:rPr>
              <a:t>Second Category</a:t>
            </a:r>
            <a:endParaRPr lang="en-IE" altLang="zh-CN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Work with color pixel directly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Color pixels are vectors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Saturation Enhancement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30</a:t>
            </a:fld>
            <a:endParaRPr lang="en-US" altLang="zh-CN"/>
          </a:p>
        </p:txBody>
      </p:sp>
      <p:sp>
        <p:nvSpPr>
          <p:cNvPr id="40961" name="矩形 2"/>
          <p:cNvSpPr/>
          <p:nvPr>
            <p:custDataLst>
              <p:tags r:id="rId1"/>
            </p:custDataLst>
          </p:nvPr>
        </p:nvSpPr>
        <p:spPr>
          <a:xfrm>
            <a:off x="592455" y="1226820"/>
            <a:ext cx="4228262" cy="56311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EnhanceSaturation()</a:t>
            </a:r>
          </a:p>
          <a:p>
            <a:pPr eaLnBrk="0" hangingPunct="0"/>
            <a:r>
              <a:rPr lang="zh-CN" altLang="en-US" sz="18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= imread(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'..\data\saturation2.jpeg'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eaLnBrk="0" hangingPunct="0"/>
            <a:r>
              <a:rPr lang="en-US" altLang="zh-CN" sz="18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 I = imread('..\data\saturation3.jpg');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= im2double(I);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 = rgb2hsv(I);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 = hsv;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gamma = 3;</a:t>
            </a:r>
          </a:p>
          <a:p>
            <a:pPr eaLnBrk="0" hangingPunct="0"/>
            <a:r>
              <a:rPr lang="sv-SE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hsv2(:,:,2) = hsv(:,:,2).^gamma;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J1 = hsv2rgb(hsv2);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gamma = 0.3;</a:t>
            </a:r>
          </a:p>
          <a:p>
            <a:pPr eaLnBrk="0" hangingPunct="0"/>
            <a:r>
              <a:rPr lang="sv-SE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hsv2(:,:,2) = hsv(:,:,2).^gamma;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J2 = hsv2rgb(hsv2);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figure(1), clf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subplot(1,3,1),imshow(I);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subplot(1,3,2),imshow(J1);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subplot(1,3,3),imshow(J2);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99757" y="1200780"/>
            <a:ext cx="2745855" cy="17197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07642" y="3100673"/>
            <a:ext cx="2745855" cy="17197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07642" y="5000566"/>
            <a:ext cx="2752981" cy="172090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Hue Enhancement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43010" name="内容占位符 17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27380" y="1133475"/>
            <a:ext cx="10673715" cy="153225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000" dirty="0">
                <a:ea typeface="宋体" panose="02010600030101010101" pitchFamily="2" charset="-122"/>
              </a:rPr>
              <a:t>与亮度、饱和度的增强相比，色调增强比较特殊。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zh-CN" altLang="en-US" sz="2000" dirty="0"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ea typeface="宋体" panose="02010600030101010101" pitchFamily="2" charset="-122"/>
              </a:rPr>
              <a:t>HSI</a:t>
            </a:r>
            <a:r>
              <a:rPr lang="zh-CN" altLang="en-US" sz="2000" dirty="0">
                <a:ea typeface="宋体" panose="02010600030101010101" pitchFamily="2" charset="-122"/>
              </a:rPr>
              <a:t>空间中，色调对应的是角度，而且是循环的。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zh-CN" altLang="en-US" sz="2000" dirty="0">
                <a:ea typeface="宋体" panose="02010600030101010101" pitchFamily="2" charset="-122"/>
              </a:rPr>
              <a:t>如果色调整体加或减一个数，颜色在色谱上移动。当数字比较小时，色调变冷或暖；当数字较大时，色调会出现剧烈变化。</a:t>
            </a:r>
          </a:p>
        </p:txBody>
      </p:sp>
      <p:pic>
        <p:nvPicPr>
          <p:cNvPr id="3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71625" y="4662488"/>
            <a:ext cx="2809875" cy="187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581525" y="4662488"/>
            <a:ext cx="2809875" cy="187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591425" y="4662488"/>
            <a:ext cx="2816225" cy="188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666740" y="6488113"/>
            <a:ext cx="6397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+0.1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714105" y="6546533"/>
            <a:ext cx="58102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-0.1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471160" y="4292600"/>
            <a:ext cx="7683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+0.05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556625" y="4292600"/>
            <a:ext cx="7096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-0.05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227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71625" y="2665730"/>
            <a:ext cx="2813050" cy="1720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581525" y="2622550"/>
            <a:ext cx="2813050" cy="1720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667625" y="2622550"/>
            <a:ext cx="2819400" cy="172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Hue Enhancement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45058" name="矩形 15"/>
          <p:cNvSpPr/>
          <p:nvPr>
            <p:custDataLst>
              <p:tags r:id="rId1"/>
            </p:custDataLst>
          </p:nvPr>
        </p:nvSpPr>
        <p:spPr>
          <a:xfrm>
            <a:off x="624662" y="1183600"/>
            <a:ext cx="5255260" cy="53553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EnhanceHue()</a:t>
            </a:r>
          </a:p>
          <a:p>
            <a:pPr eaLnBrk="0" hangingPunct="0"/>
            <a:r>
              <a:rPr lang="zh-CN" altLang="en-US" sz="18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=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imread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'..\data\Fig0636(woman_baby_original).tif'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eaLnBrk="0" hangingPunct="0"/>
            <a:r>
              <a:rPr lang="en-US" altLang="zh-CN" sz="1800" dirty="0">
                <a:solidFill>
                  <a:srgbClr val="228B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 I = imread('..\data\saturation3.jpg');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= im2double(I);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 = rgb2hsv(I);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 = hsv;</a:t>
            </a:r>
          </a:p>
          <a:p>
            <a:pPr eaLnBrk="0" hangingPunct="0"/>
            <a:r>
              <a:rPr lang="da-DK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hsv2(:,:,1) = mod(255*(hsv(:,:,1)+0.05),256)/255;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J1 = hsv2rgb(hsv2);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da-DK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hsv2(:,:,1) = mod(255*(hsv(:,:,1)-0.05),256)/255;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J2 = hsv2rgb(hsv2);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 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figure(1)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subplot(1,3,1),imshow(I);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subplot(1,3,2),imshow(J1);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subplot(1,3,3),imshow(J2);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Histogram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72452" y="6400241"/>
            <a:ext cx="2743200" cy="365125"/>
          </a:xfrm>
        </p:spPr>
        <p:txBody>
          <a:bodyPr/>
          <a:lstStyle/>
          <a:p>
            <a:fld id="{70B60EAF-A1DC-4C3B-A324-FE68300B7507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47105" name="Rectangle 2"/>
          <p:cNvSpPr/>
          <p:nvPr>
            <p:custDataLst>
              <p:tags r:id="rId1"/>
            </p:custDataLst>
          </p:nvPr>
        </p:nvSpPr>
        <p:spPr>
          <a:xfrm>
            <a:off x="528015" y="1175130"/>
            <a:ext cx="11103153" cy="4845279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Automated way, and very efficient in Gray image processing.</a:t>
            </a:r>
          </a:p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Unwise to histogram equalize the components of a color image independently.</a:t>
            </a:r>
          </a:p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 to erroneous color.</a:t>
            </a:r>
          </a:p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more logical approach</a:t>
            </a:r>
          </a:p>
          <a:p>
            <a:pPr marL="812800" lvl="1" indent="-342900" algn="just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Spread the color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intensities</a:t>
            </a: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uniformly.</a:t>
            </a:r>
          </a:p>
          <a:p>
            <a:pPr marL="812800" lvl="1" indent="-342900" algn="just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Leaving the colors themselves (e.g Hue) unchanged.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008" b="4974"/>
          <a:stretch/>
        </p:blipFill>
        <p:spPr>
          <a:xfrm>
            <a:off x="2648102" y="4403750"/>
            <a:ext cx="6072911" cy="22884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Histogram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34</a:t>
            </a:fld>
            <a:endParaRPr lang="en-US" altLang="zh-CN"/>
          </a:p>
        </p:txBody>
      </p:sp>
      <p:pic>
        <p:nvPicPr>
          <p:cNvPr id="48129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87780" y="1160145"/>
            <a:ext cx="9778365" cy="5628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Histogram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35</a:t>
            </a:fld>
            <a:endParaRPr lang="en-US" altLang="zh-CN"/>
          </a:p>
        </p:txBody>
      </p:sp>
      <p:pic>
        <p:nvPicPr>
          <p:cNvPr id="49153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14780" y="4108450"/>
            <a:ext cx="4302760" cy="2557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15415" y="1236980"/>
            <a:ext cx="4283075" cy="2557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68390" y="4108450"/>
            <a:ext cx="4493260" cy="2557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文本框 2"/>
          <p:cNvSpPr txBox="1"/>
          <p:nvPr>
            <p:custDataLst>
              <p:tags r:id="rId4"/>
            </p:custDataLst>
          </p:nvPr>
        </p:nvSpPr>
        <p:spPr>
          <a:xfrm>
            <a:off x="1707198" y="3803650"/>
            <a:ext cx="801687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RGB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文本框 7"/>
          <p:cNvSpPr txBox="1"/>
          <p:nvPr>
            <p:custDataLst>
              <p:tags r:id="rId5"/>
            </p:custDataLst>
          </p:nvPr>
        </p:nvSpPr>
        <p:spPr>
          <a:xfrm>
            <a:off x="6075998" y="3802063"/>
            <a:ext cx="868362" cy="3698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HSI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6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79490" y="1149350"/>
            <a:ext cx="4581525" cy="273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Histogram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51201" name="矩形 2"/>
          <p:cNvSpPr/>
          <p:nvPr>
            <p:custDataLst>
              <p:tags r:id="rId1"/>
            </p:custDataLst>
          </p:nvPr>
        </p:nvSpPr>
        <p:spPr>
          <a:xfrm>
            <a:off x="582930" y="1207770"/>
            <a:ext cx="5201920" cy="5148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ColorHistEq()</a:t>
            </a:r>
          </a:p>
          <a:p>
            <a:pPr eaLnBrk="0" hangingPunct="0"/>
            <a:r>
              <a:rPr lang="en-US" altLang="zh-CN" sz="2000" dirty="0">
                <a:solidFill>
                  <a:srgbClr val="228B2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% ColorHistEq</a:t>
            </a:r>
          </a:p>
          <a:p>
            <a:pPr eaLnBrk="0" hangingPunct="0"/>
            <a:r>
              <a:rPr lang="en-US" altLang="zh-CN" sz="2000" dirty="0">
                <a:solidFill>
                  <a:srgbClr val="228B2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% 2016-11-05</a:t>
            </a:r>
          </a:p>
          <a:p>
            <a:pPr eaLnBrk="0" hangingPunct="0"/>
            <a:r>
              <a:rPr lang="zh-CN" altLang="en-US" sz="2000" dirty="0">
                <a:solidFill>
                  <a:srgbClr val="228B2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= imread(</a:t>
            </a:r>
            <a:r>
              <a:rPr lang="en-US" altLang="zh-CN" sz="2000" dirty="0">
                <a:solidFill>
                  <a:srgbClr val="A02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'..\data\color_histeq2.jpg'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= im2double(I);</a:t>
            </a:r>
          </a:p>
          <a:p>
            <a:pPr eaLnBrk="0" hangingPunct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J1 = I;</a:t>
            </a:r>
          </a:p>
          <a:p>
            <a:pPr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k = 1:3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J1(:,:,k) = histeq(I(:,:,k));</a:t>
            </a:r>
          </a:p>
          <a:p>
            <a:pPr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</a:t>
            </a:r>
          </a:p>
          <a:p>
            <a:pPr eaLnBrk="0" hangingPunct="0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I_hsv = rgb2hsv(I);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J2_hsv = I_hsv;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J2_hsv(:,:,3) = histeq(I_hsv(:,:,3));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 = hsv2rgb(J2_hsv);</a:t>
            </a:r>
          </a:p>
          <a:p>
            <a:pPr eaLnBrk="0" hangingPunct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155055" y="1207770"/>
            <a:ext cx="5201920" cy="514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 </a:t>
            </a:r>
            <a:r>
              <a:rPr lang="en-US" altLang="zh-CN" sz="20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figure(1),imshow(I)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figure(2),imshow(J1)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figure(3),imshow(J2)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figure(4),subplot(2,1,1),imhist(I_hsv(:,:,3)),title(</a:t>
            </a:r>
            <a:r>
              <a:rPr lang="en-US" altLang="zh-CN" sz="20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'before histeq'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figure(4),subplot(2,1,2),imhist(J2_hsv(:,:,3)),title(</a:t>
            </a:r>
            <a:r>
              <a:rPr lang="en-US" altLang="zh-CN" sz="2000" dirty="0">
                <a:solidFill>
                  <a:srgbClr val="A02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'after histeq'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figure(5),clf</a:t>
            </a:r>
          </a:p>
          <a:p>
            <a:pPr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1:3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ax(1)=subplot(3,3,k);imhist(I(:,:,k));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ax(2)=subplot(3,3,k+3);imhist(J1(:,:,k));</a:t>
            </a:r>
          </a:p>
          <a:p>
            <a:pPr eaLnBrk="0" hangingPunct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ax(3)=subplot(3,3,k+6);imhist(J2(:,:,k));</a:t>
            </a:r>
          </a:p>
          <a:p>
            <a:pPr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Smoothing and Sharpening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52225" name="Rectangle 2"/>
          <p:cNvSpPr/>
          <p:nvPr>
            <p:custDataLst>
              <p:tags r:id="rId1"/>
            </p:custDataLst>
          </p:nvPr>
        </p:nvSpPr>
        <p:spPr>
          <a:xfrm>
            <a:off x="589280" y="1268730"/>
            <a:ext cx="10274935" cy="455930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Modify value based on the characteristics of the surrounding pixels.</a:t>
            </a:r>
          </a:p>
          <a:p>
            <a:pPr lvl="1" indent="0"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–Smoothing</a:t>
            </a:r>
          </a:p>
          <a:p>
            <a:pPr lvl="1" indent="0"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–Sharpening</a:t>
            </a:r>
          </a:p>
          <a:p>
            <a:pPr lvl="1" indent="0"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400" dirty="0">
              <a:solidFill>
                <a:srgbClr val="00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image smoothing</a:t>
            </a:r>
          </a:p>
          <a:p>
            <a:pPr marL="342900" indent="-342900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Gray image: Each pixel is replaced by the average of the pixels in the neighborhood defined by the mask.</a:t>
            </a:r>
          </a:p>
          <a:p>
            <a:pPr marL="342900" indent="-342900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Deal with component vectors.</a:t>
            </a:r>
          </a:p>
          <a:p>
            <a:pPr lvl="1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400" dirty="0">
              <a:solidFill>
                <a:srgbClr val="00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54275" name="Text Box 5"/>
          <p:cNvSpPr txBox="1"/>
          <p:nvPr>
            <p:custDataLst>
              <p:tags r:id="rId1"/>
            </p:custDataLst>
          </p:nvPr>
        </p:nvSpPr>
        <p:spPr>
          <a:xfrm>
            <a:off x="574038" y="5985688"/>
            <a:ext cx="11042500" cy="74132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Note: The results is the same when smoothing each plane of starting RBG image using conventional gray scale neighborhood processing.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4038" y="1220787"/>
                <a:ext cx="11175365" cy="458016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 anchorCtr="0">
                <a:noAutofit/>
              </a:bodyPr>
              <a:lstStyle/>
              <a:p>
                <a:pPr algn="just"/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denote the set of coordinates defining a neighborhood centered at (x, y) in an RGB color images.</a:t>
                </a:r>
              </a:p>
              <a:p>
                <a:pPr algn="just"/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/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The average of the RGB component vectors in this neighborhood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𝑐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 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𝑥𝑦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 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  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/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The properties of vector addition that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𝑐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𝐾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 dirty="0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  <m:r>
                                    <a:rPr lang="en-US" sz="2400" i="1" dirty="0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, </m:t>
                                  </m:r>
                                  <m:r>
                                    <a:rPr lang="en-US" sz="2400" i="1" dirty="0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</a:rPr>
                                    <m:t>𝑦</m:t>
                                  </m:r>
                                  <m:r>
                                    <a:rPr lang="en-US" sz="2400" i="1" dirty="0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eqArr>
                                <m:eqArr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</a:rPr>
                                  </m:ctrlPr>
                                </m:eqArr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)∈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charset="0"/>
                                          <a:ea typeface="MS Mincho" charset="0"/>
                                          <a:cs typeface="Cambria Math" panose="02040503050406030204" charset="0"/>
                                        </a:rPr>
                                        <m:t>)∈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sz="2400" i="1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     </m:t>
                      </m:r>
                    </m:oMath>
                  </m:oMathPara>
                </a14:m>
                <a:endParaRPr 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/>
                <a:endParaRPr 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74038" y="1220787"/>
                <a:ext cx="11175365" cy="4580167"/>
              </a:xfrm>
              <a:prstGeom prst="rect">
                <a:avLst/>
              </a:prstGeom>
              <a:blipFill rotWithShape="0">
                <a:blip r:embed="rId6"/>
                <a:stretch>
                  <a:fillRect l="-818" t="-1064" r="-8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39</a:t>
            </a:fld>
            <a:endParaRPr lang="en-US" altLang="zh-CN"/>
          </a:p>
        </p:txBody>
      </p:sp>
      <p:pic>
        <p:nvPicPr>
          <p:cNvPr id="55297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4080" y="1139825"/>
            <a:ext cx="7283450" cy="542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66765" b="29697"/>
          <a:stretch>
            <a:fillRect/>
          </a:stretch>
        </p:blipFill>
        <p:spPr>
          <a:xfrm>
            <a:off x="8438603" y="3854450"/>
            <a:ext cx="2721608" cy="273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0" name="Text Box 9"/>
          <p:cNvSpPr txBox="1"/>
          <p:nvPr>
            <p:custDataLst>
              <p:tags r:id="rId3"/>
            </p:custDataLst>
          </p:nvPr>
        </p:nvSpPr>
        <p:spPr>
          <a:xfrm>
            <a:off x="8851900" y="1617980"/>
            <a:ext cx="2432685" cy="119888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Filtered by 5*5 averaging mask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Full Color Image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49910" y="1236345"/>
            <a:ext cx="11235690" cy="77597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Each channel is processed separately: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99630" y="2381884"/>
            <a:ext cx="6073836" cy="1523213"/>
            <a:chOff x="1395" y="1920"/>
            <a:chExt cx="3213" cy="624"/>
          </a:xfrm>
        </p:grpSpPr>
        <p:grpSp>
          <p:nvGrpSpPr>
            <p:cNvPr id="8194" name="Group 3"/>
            <p:cNvGrpSpPr/>
            <p:nvPr/>
          </p:nvGrpSpPr>
          <p:grpSpPr>
            <a:xfrm>
              <a:off x="1395" y="1992"/>
              <a:ext cx="2544" cy="336"/>
              <a:chOff x="1395" y="1968"/>
              <a:chExt cx="2544" cy="336"/>
            </a:xfrm>
          </p:grpSpPr>
          <p:sp>
            <p:nvSpPr>
              <p:cNvPr id="8195" name="Line 4"/>
              <p:cNvSpPr/>
              <p:nvPr/>
            </p:nvSpPr>
            <p:spPr>
              <a:xfrm>
                <a:off x="139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196" name="Oval 5"/>
              <p:cNvSpPr/>
              <p:nvPr/>
            </p:nvSpPr>
            <p:spPr>
              <a:xfrm>
                <a:off x="2019" y="1968"/>
                <a:ext cx="1296" cy="336"/>
              </a:xfrm>
              <a:prstGeom prst="ellipse">
                <a:avLst/>
              </a:prstGeom>
              <a:solidFill>
                <a:srgbClr val="CCEC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7" name="Line 6"/>
              <p:cNvSpPr/>
              <p:nvPr/>
            </p:nvSpPr>
            <p:spPr>
              <a:xfrm>
                <a:off x="331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198" name="Text Box 7"/>
              <p:cNvSpPr txBox="1"/>
              <p:nvPr/>
            </p:nvSpPr>
            <p:spPr>
              <a:xfrm>
                <a:off x="2144" y="2055"/>
                <a:ext cx="1245" cy="2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dirty="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Scalar process.</a:t>
                </a:r>
                <a:endParaRPr lang="fr-FR" altLang="zh-CN" sz="2400" dirty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199" name="Group 8"/>
            <p:cNvGrpSpPr/>
            <p:nvPr/>
          </p:nvGrpSpPr>
          <p:grpSpPr>
            <a:xfrm>
              <a:off x="3936" y="1920"/>
              <a:ext cx="672" cy="624"/>
              <a:chOff x="771" y="1920"/>
              <a:chExt cx="672" cy="624"/>
            </a:xfrm>
          </p:grpSpPr>
          <p:sp>
            <p:nvSpPr>
              <p:cNvPr id="8200" name="Rectangle 9"/>
              <p:cNvSpPr/>
              <p:nvPr/>
            </p:nvSpPr>
            <p:spPr>
              <a:xfrm>
                <a:off x="771" y="1920"/>
                <a:ext cx="624" cy="624"/>
              </a:xfrm>
              <a:prstGeom prst="rect">
                <a:avLst/>
              </a:prstGeom>
              <a:solidFill>
                <a:srgbClr val="F8025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1" name="Text Box 10"/>
              <p:cNvSpPr txBox="1"/>
              <p:nvPr/>
            </p:nvSpPr>
            <p:spPr>
              <a:xfrm>
                <a:off x="771" y="1920"/>
                <a:ext cx="672" cy="21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Red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Group 11"/>
          <p:cNvGrpSpPr/>
          <p:nvPr/>
        </p:nvGrpSpPr>
        <p:grpSpPr>
          <a:xfrm>
            <a:off x="3247000" y="3680942"/>
            <a:ext cx="5967084" cy="1523213"/>
            <a:chOff x="1740" y="2448"/>
            <a:chExt cx="3156" cy="624"/>
          </a:xfrm>
        </p:grpSpPr>
        <p:grpSp>
          <p:nvGrpSpPr>
            <p:cNvPr id="8203" name="Group 12"/>
            <p:cNvGrpSpPr/>
            <p:nvPr/>
          </p:nvGrpSpPr>
          <p:grpSpPr>
            <a:xfrm>
              <a:off x="1740" y="2532"/>
              <a:ext cx="2544" cy="336"/>
              <a:chOff x="1395" y="1968"/>
              <a:chExt cx="2544" cy="336"/>
            </a:xfrm>
          </p:grpSpPr>
          <p:sp>
            <p:nvSpPr>
              <p:cNvPr id="8204" name="Line 13"/>
              <p:cNvSpPr/>
              <p:nvPr/>
            </p:nvSpPr>
            <p:spPr>
              <a:xfrm>
                <a:off x="139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205" name="Oval 14"/>
              <p:cNvSpPr/>
              <p:nvPr/>
            </p:nvSpPr>
            <p:spPr>
              <a:xfrm>
                <a:off x="2019" y="1968"/>
                <a:ext cx="1296" cy="336"/>
              </a:xfrm>
              <a:prstGeom prst="ellipse">
                <a:avLst/>
              </a:prstGeom>
              <a:solidFill>
                <a:srgbClr val="CCEC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6" name="Line 15"/>
              <p:cNvSpPr/>
              <p:nvPr/>
            </p:nvSpPr>
            <p:spPr>
              <a:xfrm>
                <a:off x="331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207" name="Text Box 16"/>
              <p:cNvSpPr txBox="1"/>
              <p:nvPr/>
            </p:nvSpPr>
            <p:spPr>
              <a:xfrm>
                <a:off x="2188" y="2043"/>
                <a:ext cx="1245" cy="2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dirty="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Scalar process.</a:t>
                </a:r>
                <a:endParaRPr lang="fr-FR" altLang="zh-CN" sz="2400" dirty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208" name="Group 17"/>
            <p:cNvGrpSpPr/>
            <p:nvPr/>
          </p:nvGrpSpPr>
          <p:grpSpPr>
            <a:xfrm>
              <a:off x="4272" y="2448"/>
              <a:ext cx="624" cy="624"/>
              <a:chOff x="1107" y="2448"/>
              <a:chExt cx="624" cy="624"/>
            </a:xfrm>
          </p:grpSpPr>
          <p:sp>
            <p:nvSpPr>
              <p:cNvPr id="8209" name="Rectangle 18"/>
              <p:cNvSpPr/>
              <p:nvPr/>
            </p:nvSpPr>
            <p:spPr>
              <a:xfrm>
                <a:off x="1107" y="2448"/>
                <a:ext cx="624" cy="62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0" name="Text Box 19"/>
              <p:cNvSpPr txBox="1"/>
              <p:nvPr/>
            </p:nvSpPr>
            <p:spPr>
              <a:xfrm>
                <a:off x="1107" y="2448"/>
                <a:ext cx="624" cy="213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Green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" name="Group 20"/>
          <p:cNvGrpSpPr/>
          <p:nvPr/>
        </p:nvGrpSpPr>
        <p:grpSpPr>
          <a:xfrm>
            <a:off x="3761350" y="4958048"/>
            <a:ext cx="5989812" cy="1523213"/>
            <a:chOff x="2064" y="2976"/>
            <a:chExt cx="3168" cy="624"/>
          </a:xfrm>
        </p:grpSpPr>
        <p:grpSp>
          <p:nvGrpSpPr>
            <p:cNvPr id="8212" name="Group 21"/>
            <p:cNvGrpSpPr/>
            <p:nvPr/>
          </p:nvGrpSpPr>
          <p:grpSpPr>
            <a:xfrm>
              <a:off x="2064" y="3072"/>
              <a:ext cx="2544" cy="336"/>
              <a:chOff x="1395" y="1968"/>
              <a:chExt cx="2544" cy="336"/>
            </a:xfrm>
          </p:grpSpPr>
          <p:sp>
            <p:nvSpPr>
              <p:cNvPr id="8213" name="Line 22"/>
              <p:cNvSpPr/>
              <p:nvPr/>
            </p:nvSpPr>
            <p:spPr>
              <a:xfrm>
                <a:off x="139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214" name="Oval 23"/>
              <p:cNvSpPr/>
              <p:nvPr/>
            </p:nvSpPr>
            <p:spPr>
              <a:xfrm>
                <a:off x="2019" y="1968"/>
                <a:ext cx="1296" cy="336"/>
              </a:xfrm>
              <a:prstGeom prst="ellipse">
                <a:avLst/>
              </a:prstGeom>
              <a:solidFill>
                <a:srgbClr val="CCEC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5" name="Line 24"/>
              <p:cNvSpPr/>
              <p:nvPr/>
            </p:nvSpPr>
            <p:spPr>
              <a:xfrm>
                <a:off x="3315" y="2136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8216" name="Text Box 25"/>
              <p:cNvSpPr txBox="1"/>
              <p:nvPr/>
            </p:nvSpPr>
            <p:spPr>
              <a:xfrm>
                <a:off x="2181" y="2046"/>
                <a:ext cx="1245" cy="2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dirty="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Scalar process.</a:t>
                </a:r>
                <a:endParaRPr lang="fr-FR" altLang="zh-CN" sz="2400" dirty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217" name="Group 26"/>
            <p:cNvGrpSpPr/>
            <p:nvPr/>
          </p:nvGrpSpPr>
          <p:grpSpPr>
            <a:xfrm>
              <a:off x="4608" y="2976"/>
              <a:ext cx="624" cy="624"/>
              <a:chOff x="1443" y="2976"/>
              <a:chExt cx="624" cy="624"/>
            </a:xfrm>
          </p:grpSpPr>
          <p:sp>
            <p:nvSpPr>
              <p:cNvPr id="8218" name="Rectangle 27"/>
              <p:cNvSpPr/>
              <p:nvPr/>
            </p:nvSpPr>
            <p:spPr>
              <a:xfrm>
                <a:off x="1443" y="2976"/>
                <a:ext cx="624" cy="62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9" name="Text Box 28"/>
              <p:cNvSpPr txBox="1"/>
              <p:nvPr/>
            </p:nvSpPr>
            <p:spPr>
              <a:xfrm>
                <a:off x="1443" y="2976"/>
                <a:ext cx="576" cy="213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Blue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220" name="Group 30"/>
          <p:cNvGrpSpPr/>
          <p:nvPr/>
        </p:nvGrpSpPr>
        <p:grpSpPr>
          <a:xfrm>
            <a:off x="1709030" y="2381885"/>
            <a:ext cx="2449783" cy="4100767"/>
            <a:chOff x="771" y="1920"/>
            <a:chExt cx="1296" cy="1680"/>
          </a:xfrm>
        </p:grpSpPr>
        <p:grpSp>
          <p:nvGrpSpPr>
            <p:cNvPr id="8221" name="Group 31"/>
            <p:cNvGrpSpPr/>
            <p:nvPr/>
          </p:nvGrpSpPr>
          <p:grpSpPr>
            <a:xfrm>
              <a:off x="771" y="1920"/>
              <a:ext cx="672" cy="624"/>
              <a:chOff x="771" y="1920"/>
              <a:chExt cx="672" cy="624"/>
            </a:xfrm>
          </p:grpSpPr>
          <p:sp>
            <p:nvSpPr>
              <p:cNvPr id="8222" name="Rectangle 32"/>
              <p:cNvSpPr/>
              <p:nvPr/>
            </p:nvSpPr>
            <p:spPr>
              <a:xfrm>
                <a:off x="771" y="1920"/>
                <a:ext cx="624" cy="624"/>
              </a:xfrm>
              <a:prstGeom prst="rect">
                <a:avLst/>
              </a:prstGeom>
              <a:solidFill>
                <a:srgbClr val="F8025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3" name="Text Box 33"/>
              <p:cNvSpPr txBox="1"/>
              <p:nvPr/>
            </p:nvSpPr>
            <p:spPr>
              <a:xfrm>
                <a:off x="771" y="1920"/>
                <a:ext cx="672" cy="21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Red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224" name="Group 34"/>
            <p:cNvGrpSpPr/>
            <p:nvPr/>
          </p:nvGrpSpPr>
          <p:grpSpPr>
            <a:xfrm>
              <a:off x="1107" y="2448"/>
              <a:ext cx="624" cy="624"/>
              <a:chOff x="1107" y="2448"/>
              <a:chExt cx="624" cy="624"/>
            </a:xfrm>
          </p:grpSpPr>
          <p:sp>
            <p:nvSpPr>
              <p:cNvPr id="8225" name="Rectangle 35"/>
              <p:cNvSpPr/>
              <p:nvPr/>
            </p:nvSpPr>
            <p:spPr>
              <a:xfrm>
                <a:off x="1107" y="2448"/>
                <a:ext cx="624" cy="62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6" name="Text Box 36"/>
              <p:cNvSpPr txBox="1"/>
              <p:nvPr/>
            </p:nvSpPr>
            <p:spPr>
              <a:xfrm>
                <a:off x="1107" y="2448"/>
                <a:ext cx="624" cy="213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Green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227" name="Group 37"/>
            <p:cNvGrpSpPr/>
            <p:nvPr/>
          </p:nvGrpSpPr>
          <p:grpSpPr>
            <a:xfrm>
              <a:off x="1443" y="2976"/>
              <a:ext cx="624" cy="624"/>
              <a:chOff x="1443" y="2976"/>
              <a:chExt cx="624" cy="624"/>
            </a:xfrm>
          </p:grpSpPr>
          <p:sp>
            <p:nvSpPr>
              <p:cNvPr id="8228" name="Rectangle 38"/>
              <p:cNvSpPr/>
              <p:nvPr/>
            </p:nvSpPr>
            <p:spPr>
              <a:xfrm>
                <a:off x="1443" y="2976"/>
                <a:ext cx="624" cy="62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9" name="Text Box 39"/>
              <p:cNvSpPr txBox="1"/>
              <p:nvPr/>
            </p:nvSpPr>
            <p:spPr>
              <a:xfrm>
                <a:off x="1443" y="2976"/>
                <a:ext cx="576" cy="213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Blue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1672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40</a:t>
            </a:fld>
            <a:endParaRPr lang="en-US" altLang="zh-CN"/>
          </a:p>
        </p:txBody>
      </p:sp>
      <p:pic>
        <p:nvPicPr>
          <p:cNvPr id="56321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4236" y="1248231"/>
            <a:ext cx="10155271" cy="46112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194236" y="6052628"/>
            <a:ext cx="5669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Smoothing intensity component only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41</a:t>
            </a:fld>
            <a:endParaRPr lang="en-US" altLang="zh-CN"/>
          </a:p>
        </p:txBody>
      </p:sp>
      <p:sp>
        <p:nvSpPr>
          <p:cNvPr id="57346" name="矩形 4"/>
          <p:cNvSpPr/>
          <p:nvPr>
            <p:custDataLst>
              <p:tags r:id="rId1"/>
            </p:custDataLst>
          </p:nvPr>
        </p:nvSpPr>
        <p:spPr>
          <a:xfrm>
            <a:off x="542290" y="1197610"/>
            <a:ext cx="5645150" cy="558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noAutofit/>
          </a:bodyPr>
          <a:lstStyle/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ColorSmooth()</a:t>
            </a:r>
          </a:p>
          <a:p>
            <a:pPr eaLnBrk="0" hangingPunct="0"/>
            <a:r>
              <a:rPr lang="en-US" altLang="zh-CN" sz="1800" dirty="0">
                <a:solidFill>
                  <a:srgbClr val="228B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ColorSmooth</a:t>
            </a:r>
          </a:p>
          <a:p>
            <a:pPr eaLnBrk="0" hangingPunct="0"/>
            <a:r>
              <a:rPr lang="en-US" altLang="zh-CN" sz="1800" dirty="0">
                <a:solidFill>
                  <a:srgbClr val="228B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2016-11-05</a:t>
            </a:r>
            <a:endParaRPr lang="zh-CN" altLang="en-US" sz="1800" dirty="0">
              <a:solidFill>
                <a:srgbClr val="228B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it-IT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= imread(</a:t>
            </a:r>
            <a:r>
              <a:rPr lang="it-IT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'..\data\Fig0638(a)(lenna_RGB).tif'</a:t>
            </a:r>
            <a:r>
              <a:rPr lang="it-IT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= im2double(I);</a:t>
            </a:r>
          </a:p>
          <a:p>
            <a:pPr eaLnBrk="0" hangingPunct="0"/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hsize = 31;</a:t>
            </a:r>
            <a:r>
              <a:rPr lang="en-US" altLang="zh-CN" sz="1800" dirty="0">
                <a:solidFill>
                  <a:srgbClr val="228B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size of averaging filter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= ones(hsize,hsize)/(hsize*hsize);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J1 = I;</a:t>
            </a:r>
          </a:p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= 1:3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J1(:,:,k) = imfilter(I(:,:,k),h);</a:t>
            </a:r>
          </a:p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eaLnBrk="0" hangingPunct="0"/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I_hsv = rgb2hsv(I);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J2_hsv = I_hsv;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J2_hsv(:,:,3) = imfilter(I_hsv(:,:,3),h);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J2 = hsv2rgb(J2_hsv);</a:t>
            </a:r>
          </a:p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</a:p>
          <a:p>
            <a:pPr eaLnBrk="0" hangingPunct="0"/>
            <a:endParaRPr lang="en-US" altLang="zh-CN" sz="1800" dirty="0">
              <a:solidFill>
                <a:srgbClr val="A02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6370320" y="1197610"/>
            <a:ext cx="5262245" cy="558419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noAutofit/>
          </a:bodyPr>
          <a:lstStyle/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= 1:3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figure(1),subplot(1,3,k),imshow(I(:,:,k))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figure(2),subplot(1,3,k),imshow(I_hsv(:,:,k))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figure(3),subplot(1,3,k),imshow(J1(:,:,k))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figure(4),subplot(1,3,k),imshow(J2(:,:,k))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figure(5),subplot(1,3,k),imshow(J2_hsv(:,:,k))</a:t>
            </a:r>
          </a:p>
          <a:p>
            <a:pPr eaLnBrk="0" hangingPunct="0"/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set(1,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set(2,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'I_hsv'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set(3,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'J1'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set(4,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'J2'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set(5,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'J2_hsv'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figure(6),subplot(1,3,1),imshow(I),title(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subplot(1,3,2),imshow(J1),title(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'J1: smooth RGB channels'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hangingPunct="0"/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subplot(1,3,3),imshow(J2),title(</a:t>
            </a:r>
            <a:r>
              <a:rPr lang="en-US" altLang="zh-CN" sz="1800" dirty="0">
                <a:solidFill>
                  <a:srgbClr val="A02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'J2: smooth intensity of HSI only'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42</a:t>
            </a:fld>
            <a:endParaRPr lang="en-US" altLang="zh-CN"/>
          </a:p>
        </p:txBody>
      </p:sp>
      <p:pic>
        <p:nvPicPr>
          <p:cNvPr id="59395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r="59915" b="50223"/>
          <a:stretch>
            <a:fillRect/>
          </a:stretch>
        </p:blipFill>
        <p:spPr>
          <a:xfrm>
            <a:off x="555625" y="2018665"/>
            <a:ext cx="2691130" cy="2672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3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21405" y="1986915"/>
            <a:ext cx="7914640" cy="3927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51510" y="4939030"/>
            <a:ext cx="2432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Original Image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43</a:t>
            </a:fld>
            <a:endParaRPr lang="en-US" altLang="zh-CN"/>
          </a:p>
        </p:txBody>
      </p:sp>
      <p:graphicFrame>
        <p:nvGraphicFramePr>
          <p:cNvPr id="60422" name="Object 8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597535" y="1784985"/>
          <a:ext cx="2625090" cy="275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r:id="rId9" imgW="4367530" imgH="4332605" progId="CorelPhotoPaint.Image.11">
                  <p:embed/>
                </p:oleObj>
              </mc:Choice>
              <mc:Fallback>
                <p:oleObj r:id="rId9" imgW="4367530" imgH="4332605" progId="CorelPhotoPaint.Image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rcRect r="50018" b="50275"/>
                      <a:stretch>
                        <a:fillRect/>
                      </a:stretch>
                    </p:blipFill>
                    <p:spPr>
                      <a:xfrm>
                        <a:off x="597535" y="1784985"/>
                        <a:ext cx="2625090" cy="2753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7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653155" y="1731645"/>
          <a:ext cx="8005445" cy="289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r:id="rId11" imgW="5466715" imgH="2537460" progId="CorelPhotoPaint.Image.11">
                  <p:embed/>
                </p:oleObj>
              </mc:Choice>
              <mc:Fallback>
                <p:oleObj r:id="rId11" imgW="5466715" imgH="2537460" progId="CorelPhotoPaint.Image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2"/>
                      <a:srcRect b="26843"/>
                      <a:stretch>
                        <a:fillRect/>
                      </a:stretch>
                    </p:blipFill>
                    <p:spPr>
                      <a:xfrm>
                        <a:off x="3653155" y="1731645"/>
                        <a:ext cx="8005445" cy="2890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8" name="Rectangle 4"/>
          <p:cNvSpPr/>
          <p:nvPr>
            <p:custDataLst>
              <p:tags r:id="rId4"/>
            </p:custDataLst>
          </p:nvPr>
        </p:nvSpPr>
        <p:spPr>
          <a:xfrm>
            <a:off x="4018915" y="4815523"/>
            <a:ext cx="2186305" cy="39878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1F1F5C"/>
            </a:prstShdw>
          </a:effectLst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RGB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smoothing</a:t>
            </a:r>
          </a:p>
        </p:txBody>
      </p:sp>
      <p:sp>
        <p:nvSpPr>
          <p:cNvPr id="60419" name="Rectangle 5"/>
          <p:cNvSpPr/>
          <p:nvPr>
            <p:custDataLst>
              <p:tags r:id="rId5"/>
            </p:custDataLst>
          </p:nvPr>
        </p:nvSpPr>
        <p:spPr>
          <a:xfrm>
            <a:off x="6685915" y="4815523"/>
            <a:ext cx="1729740" cy="39878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1F1F5C"/>
            </a:prstShdw>
          </a:effectLst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smoothing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60420" name="Rectangle 6"/>
          <p:cNvSpPr/>
          <p:nvPr>
            <p:custDataLst>
              <p:tags r:id="rId6"/>
            </p:custDataLst>
          </p:nvPr>
        </p:nvSpPr>
        <p:spPr>
          <a:xfrm>
            <a:off x="9174004" y="4815840"/>
            <a:ext cx="2091690" cy="76835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1F1F5C"/>
            </a:prstShdw>
          </a:effectLst>
        </p:spPr>
        <p:txBody>
          <a:bodyPr wrap="none" anchor="t" anchorCtr="0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HSI smoothing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Wrong!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44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1525" y="1171575"/>
            <a:ext cx="10648950" cy="554990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Image Smoothing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45</a:t>
            </a:fld>
            <a:endParaRPr lang="en-US" altLang="zh-CN"/>
          </a:p>
        </p:txBody>
      </p:sp>
      <p:sp>
        <p:nvSpPr>
          <p:cNvPr id="64514" name="矩形 1"/>
          <p:cNvSpPr/>
          <p:nvPr>
            <p:custDataLst>
              <p:tags r:id="rId1"/>
            </p:custDataLst>
          </p:nvPr>
        </p:nvSpPr>
        <p:spPr>
          <a:xfrm>
            <a:off x="568325" y="1214755"/>
            <a:ext cx="5850255" cy="53397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M=imread('flower.jpg');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subplot(2,2,1)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imshow(M) 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显示原始图像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title('original')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P1=imnoise(M,‘salt &amp; pepper’,0.02); 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加入椒盐躁声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subplot(2,2,2)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imshow(P1) 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加入高斯躁声后显示图像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title('salt &amp; pepper noise');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g1=medfilt2(P1(:,:,1));%%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红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g2=medfilt2(P1(:,:,2));%%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绿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g3=medfilt2(P1(:,:,3));%%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g(:,:,1)=g1;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g(:,:,2)=g2;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g(:,:,3)=g3;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subplot(2,2,3)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imshow(g)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title('medfilter salt &amp; pepper');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71115" y="3057753"/>
            <a:ext cx="5933635" cy="309242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  <a:sym typeface="+mn-ea"/>
              </a:rPr>
              <a:t>Color Image Sharpen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46</a:t>
            </a:fld>
            <a:endParaRPr lang="en-US" altLang="zh-CN"/>
          </a:p>
        </p:txBody>
      </p:sp>
      <p:grpSp>
        <p:nvGrpSpPr>
          <p:cNvPr id="66563" name="Group 11"/>
          <p:cNvGrpSpPr/>
          <p:nvPr/>
        </p:nvGrpSpPr>
        <p:grpSpPr>
          <a:xfrm>
            <a:off x="2143125" y="4146550"/>
            <a:ext cx="7750810" cy="2205355"/>
            <a:chOff x="699" y="2335"/>
            <a:chExt cx="4028" cy="1617"/>
          </a:xfrm>
        </p:grpSpPr>
        <p:graphicFrame>
          <p:nvGraphicFramePr>
            <p:cNvPr id="66564" name="Object 5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711" y="2794"/>
            <a:ext cx="3693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4" r:id="rId11" imgW="2146300" imgH="203200" progId="Equation.3">
                    <p:embed/>
                  </p:oleObj>
                </mc:Choice>
                <mc:Fallback>
                  <p:oleObj r:id="rId11" imgW="2146300" imgH="2032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1" y="2794"/>
                          <a:ext cx="3693" cy="3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5" name="Object 6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894" y="3187"/>
            <a:ext cx="2642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5" r:id="rId13" imgW="1536065" imgH="203200" progId="Equation.3">
                    <p:embed/>
                  </p:oleObj>
                </mc:Choice>
                <mc:Fallback>
                  <p:oleObj r:id="rId13" imgW="1536065" imgH="2032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94" y="3187"/>
                          <a:ext cx="2642" cy="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6" name="Object 7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3505" y="3175"/>
            <a:ext cx="1222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6" r:id="rId15" imgW="711200" imgH="203200" progId="Equation.3">
                    <p:embed/>
                  </p:oleObj>
                </mc:Choice>
                <mc:Fallback>
                  <p:oleObj r:id="rId15" imgW="711200" imgH="2032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505" y="3175"/>
                          <a:ext cx="1222" cy="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7" name="Object 8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699" y="2335"/>
            <a:ext cx="2511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7" r:id="rId17" imgW="1460500" imgH="228600" progId="Equation.3">
                    <p:embed/>
                  </p:oleObj>
                </mc:Choice>
                <mc:Fallback>
                  <p:oleObj r:id="rId17" imgW="1460500" imgH="2286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99" y="2335"/>
                          <a:ext cx="2511" cy="3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8" name="Object 9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731" y="3601"/>
            <a:ext cx="3735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8" r:id="rId19" imgW="2171700" imgH="203200" progId="Equation.3">
                    <p:embed/>
                  </p:oleObj>
                </mc:Choice>
                <mc:Fallback>
                  <p:oleObj r:id="rId19" imgW="2171700" imgH="2032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31" y="3601"/>
                          <a:ext cx="3735" cy="3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551555" y="1892935"/>
            <a:ext cx="4665980" cy="2164715"/>
          </a:xfrm>
          <a:prstGeom prst="rect">
            <a:avLst/>
          </a:prstGeom>
        </p:spPr>
      </p:pic>
      <p:sp>
        <p:nvSpPr>
          <p:cNvPr id="69633" name="Rectangle 2"/>
          <p:cNvSpPr/>
          <p:nvPr>
            <p:custDataLst>
              <p:tags r:id="rId3"/>
            </p:custDataLst>
          </p:nvPr>
        </p:nvSpPr>
        <p:spPr>
          <a:xfrm>
            <a:off x="607695" y="1271270"/>
            <a:ext cx="8006080" cy="53403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279400" indent="-279400" algn="just">
              <a:lnSpc>
                <a:spcPct val="120000"/>
              </a:lnSpc>
            </a:pPr>
            <a:r>
              <a:rPr lang="en-US" altLang="zh-CN" sz="24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the RGB color system, the Laplacian of vector c is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  <a:sym typeface="+mn-ea"/>
              </a:rPr>
              <a:t>Color Image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Sharpen</a:t>
            </a:r>
            <a:endParaRPr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47</a:t>
            </a:fld>
            <a:endParaRPr lang="en-US" altLang="zh-CN"/>
          </a:p>
        </p:txBody>
      </p:sp>
      <p:grpSp>
        <p:nvGrpSpPr>
          <p:cNvPr id="67587" name="Group 6"/>
          <p:cNvGrpSpPr/>
          <p:nvPr/>
        </p:nvGrpSpPr>
        <p:grpSpPr>
          <a:xfrm>
            <a:off x="9795880" y="3204057"/>
            <a:ext cx="1827557" cy="1961821"/>
            <a:chOff x="3689" y="895"/>
            <a:chExt cx="988" cy="983"/>
          </a:xfrm>
        </p:grpSpPr>
        <p:sp>
          <p:nvSpPr>
            <p:cNvPr id="67588" name="Rectangle 7"/>
            <p:cNvSpPr/>
            <p:nvPr>
              <p:custDataLst>
                <p:tags r:id="rId4"/>
              </p:custDataLst>
            </p:nvPr>
          </p:nvSpPr>
          <p:spPr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89" name="Rectangle 8"/>
            <p:cNvSpPr/>
            <p:nvPr>
              <p:custDataLst>
                <p:tags r:id="rId5"/>
              </p:custDataLst>
            </p:nvPr>
          </p:nvSpPr>
          <p:spPr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-1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0" name="Rectangle 9"/>
            <p:cNvSpPr/>
            <p:nvPr>
              <p:custDataLst>
                <p:tags r:id="rId6"/>
              </p:custDataLst>
            </p:nvPr>
          </p:nvSpPr>
          <p:spPr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1" name="Rectangle 10"/>
            <p:cNvSpPr/>
            <p:nvPr>
              <p:custDataLst>
                <p:tags r:id="rId7"/>
              </p:custDataLst>
            </p:nvPr>
          </p:nvSpPr>
          <p:spPr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-1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2" name="Rectangle 11"/>
            <p:cNvSpPr/>
            <p:nvPr>
              <p:custDataLst>
                <p:tags r:id="rId8"/>
              </p:custDataLst>
            </p:nvPr>
          </p:nvSpPr>
          <p:spPr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3" name="Rectangle 12"/>
            <p:cNvSpPr/>
            <p:nvPr>
              <p:custDataLst>
                <p:tags r:id="rId9"/>
              </p:custDataLst>
            </p:nvPr>
          </p:nvSpPr>
          <p:spPr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-1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4" name="Rectangle 13"/>
            <p:cNvSpPr/>
            <p:nvPr>
              <p:custDataLst>
                <p:tags r:id="rId10"/>
              </p:custDataLst>
            </p:nvPr>
          </p:nvSpPr>
          <p:spPr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5" name="Rectangle 14"/>
            <p:cNvSpPr/>
            <p:nvPr>
              <p:custDataLst>
                <p:tags r:id="rId11"/>
              </p:custDataLst>
            </p:nvPr>
          </p:nvSpPr>
          <p:spPr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-1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6" name="Rectangle 15"/>
            <p:cNvSpPr/>
            <p:nvPr>
              <p:custDataLst>
                <p:tags r:id="rId12"/>
              </p:custDataLst>
            </p:nvPr>
          </p:nvSpPr>
          <p:spPr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IE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7597" name="Text Box 16"/>
          <p:cNvSpPr txBox="1"/>
          <p:nvPr>
            <p:custDataLst>
              <p:tags r:id="rId1"/>
            </p:custDataLst>
          </p:nvPr>
        </p:nvSpPr>
        <p:spPr>
          <a:xfrm>
            <a:off x="676910" y="1385888"/>
            <a:ext cx="291211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Sharpening in RGB</a:t>
            </a:r>
          </a:p>
        </p:txBody>
      </p:sp>
      <p:sp>
        <p:nvSpPr>
          <p:cNvPr id="67598" name="Text Box 17"/>
          <p:cNvSpPr txBox="1"/>
          <p:nvPr>
            <p:custDataLst>
              <p:tags r:id="rId2"/>
            </p:custDataLst>
          </p:nvPr>
        </p:nvSpPr>
        <p:spPr>
          <a:xfrm>
            <a:off x="3649345" y="1385888"/>
            <a:ext cx="4180205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Sharpening in HSI-Intensity</a:t>
            </a:r>
          </a:p>
        </p:txBody>
      </p:sp>
      <p:pic>
        <p:nvPicPr>
          <p:cNvPr id="67585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48260" y="2013585"/>
            <a:ext cx="8955405" cy="4342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  <a:sym typeface="+mn-ea"/>
              </a:rPr>
              <a:t>Color Image </a:t>
            </a:r>
            <a:r>
              <a:rPr lang="en-US" altLang="zh-CN" dirty="0">
                <a:solidFill>
                  <a:srgbClr val="000011"/>
                </a:solidFill>
              </a:rPr>
              <a:t>Segmentation</a:t>
            </a:r>
            <a:endParaRPr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7C201F-8B55-4E54-9F72-1E2DFA4A7237}"/>
              </a:ext>
            </a:extLst>
          </p:cNvPr>
          <p:cNvSpPr/>
          <p:nvPr/>
        </p:nvSpPr>
        <p:spPr>
          <a:xfrm>
            <a:off x="695400" y="2439191"/>
            <a:ext cx="105131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191919"/>
                </a:solidFill>
                <a:latin typeface="PingFang SC"/>
              </a:rPr>
              <a:t>图像分割</a:t>
            </a:r>
            <a:r>
              <a:rPr lang="zh-CN" altLang="en-US" sz="2000" dirty="0">
                <a:solidFill>
                  <a:srgbClr val="191919"/>
                </a:solidFill>
                <a:latin typeface="PingFang SC"/>
              </a:rPr>
              <a:t>：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Helvetica Neue"/>
              </a:rPr>
              <a:t>对图像的像素级描述，包括语义分割、实例分割、全景分割。</a:t>
            </a:r>
            <a:endParaRPr lang="en-US" altLang="zh-CN" sz="2000" dirty="0">
              <a:solidFill>
                <a:srgbClr val="191919"/>
              </a:solidFill>
              <a:latin typeface="PingFang S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2D8490-0869-433B-BB23-0D204B9BB3A1}"/>
              </a:ext>
            </a:extLst>
          </p:cNvPr>
          <p:cNvSpPr txBox="1"/>
          <p:nvPr/>
        </p:nvSpPr>
        <p:spPr>
          <a:xfrm>
            <a:off x="8017441" y="6157778"/>
            <a:ext cx="334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0" i="0" dirty="0">
                <a:solidFill>
                  <a:srgbClr val="000000"/>
                </a:solidFill>
                <a:effectLst/>
                <a:latin typeface="Helvetica Neue"/>
              </a:rPr>
              <a:t>全景分割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1DD366-60AD-4A92-B2D3-8968EF475B9D}"/>
              </a:ext>
            </a:extLst>
          </p:cNvPr>
          <p:cNvSpPr txBox="1"/>
          <p:nvPr/>
        </p:nvSpPr>
        <p:spPr>
          <a:xfrm>
            <a:off x="833749" y="6145690"/>
            <a:ext cx="3159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0" i="0" dirty="0">
                <a:solidFill>
                  <a:srgbClr val="000000"/>
                </a:solidFill>
                <a:effectLst/>
                <a:latin typeface="Helvetica Neue"/>
              </a:rPr>
              <a:t>语义分割</a:t>
            </a:r>
            <a:endParaRPr lang="zh-CN" altLang="en-US" dirty="0">
              <a:solidFill>
                <a:srgbClr val="191919"/>
              </a:solidFill>
              <a:latin typeface="PingFang SC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750B7C6-7C31-44A0-9877-6FF7F6677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3" b="72050"/>
          <a:stretch/>
        </p:blipFill>
        <p:spPr bwMode="auto">
          <a:xfrm>
            <a:off x="664196" y="3205451"/>
            <a:ext cx="3488782" cy="28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83F13A4-07B2-4796-8CE4-4CC43CD30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" t="32150" r="49986" b="40550"/>
          <a:stretch/>
        </p:blipFill>
        <p:spPr bwMode="auto">
          <a:xfrm>
            <a:off x="4350396" y="3205450"/>
            <a:ext cx="3483982" cy="28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F8340-47E0-4C6D-9B8B-6F5D3A631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3" t="32150" b="40550"/>
          <a:stretch/>
        </p:blipFill>
        <p:spPr bwMode="auto">
          <a:xfrm>
            <a:off x="8028844" y="3221339"/>
            <a:ext cx="3467756" cy="28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4B3787-37C5-4859-95D3-DF6DA3BAFF50}"/>
              </a:ext>
            </a:extLst>
          </p:cNvPr>
          <p:cNvSpPr txBox="1"/>
          <p:nvPr/>
        </p:nvSpPr>
        <p:spPr>
          <a:xfrm>
            <a:off x="4372130" y="6145690"/>
            <a:ext cx="3159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实例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Helvetica Neue"/>
              </a:rPr>
              <a:t>分割</a:t>
            </a:r>
            <a:endParaRPr lang="zh-CN" altLang="en-US" dirty="0">
              <a:solidFill>
                <a:srgbClr val="191919"/>
              </a:solidFill>
              <a:latin typeface="PingFang SC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7C201F-8B55-4E54-9F72-1E2DFA4A7237}"/>
              </a:ext>
            </a:extLst>
          </p:cNvPr>
          <p:cNvSpPr/>
          <p:nvPr/>
        </p:nvSpPr>
        <p:spPr>
          <a:xfrm>
            <a:off x="791539" y="1195378"/>
            <a:ext cx="10945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图像分割是计算机视觉研究中的一个经典难题，是图像分析的第一步，是图像理解的重要组成部分，同时也是图像处理中最困难的问题之一。</a:t>
            </a:r>
            <a:endParaRPr lang="en-US" altLang="zh-CN" sz="2000" dirty="0">
              <a:solidFill>
                <a:srgbClr val="191919"/>
              </a:solidFill>
              <a:latin typeface="PingFang SC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  <a:sym typeface="+mn-ea"/>
              </a:rPr>
              <a:t>Color Image </a:t>
            </a:r>
            <a:r>
              <a:rPr lang="en-US" altLang="zh-CN" dirty="0">
                <a:solidFill>
                  <a:srgbClr val="000011"/>
                </a:solidFill>
              </a:rPr>
              <a:t>Segmentation</a:t>
            </a:r>
            <a:endParaRPr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49</a:t>
            </a:fld>
            <a:endParaRPr lang="en-US" altLang="zh-CN"/>
          </a:p>
        </p:txBody>
      </p:sp>
      <p:sp>
        <p:nvSpPr>
          <p:cNvPr id="68609" name="Rectangle 2"/>
          <p:cNvSpPr/>
          <p:nvPr>
            <p:custDataLst>
              <p:tags r:id="rId1"/>
            </p:custDataLst>
          </p:nvPr>
        </p:nvSpPr>
        <p:spPr>
          <a:xfrm>
            <a:off x="474777" y="1236650"/>
            <a:ext cx="5933337" cy="3920566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Segmentation: Partition an image into regions</a:t>
            </a:r>
          </a:p>
          <a:p>
            <a:pPr marL="800100" lvl="1" indent="-342900" algn="l" rtl="0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in HSI Color Space</a:t>
            </a:r>
          </a:p>
          <a:p>
            <a:pPr marL="800100" lvl="1" indent="-342900" algn="l" rtl="0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in RGB Vector Space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832" y="1236650"/>
            <a:ext cx="4733956" cy="342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02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Full Color Image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49910" y="1236345"/>
            <a:ext cx="11235690" cy="69596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The colour triplets are processed as single units:</a:t>
            </a:r>
          </a:p>
        </p:txBody>
      </p:sp>
      <p:grpSp>
        <p:nvGrpSpPr>
          <p:cNvPr id="7" name="Group 2"/>
          <p:cNvGrpSpPr/>
          <p:nvPr/>
        </p:nvGrpSpPr>
        <p:grpSpPr>
          <a:xfrm>
            <a:off x="2839111" y="2510980"/>
            <a:ext cx="7116877" cy="3266694"/>
            <a:chOff x="1395" y="1920"/>
            <a:chExt cx="3837" cy="1680"/>
          </a:xfrm>
        </p:grpSpPr>
        <p:grpSp>
          <p:nvGrpSpPr>
            <p:cNvPr id="9218" name="Group 3"/>
            <p:cNvGrpSpPr/>
            <p:nvPr/>
          </p:nvGrpSpPr>
          <p:grpSpPr>
            <a:xfrm>
              <a:off x="1395" y="1920"/>
              <a:ext cx="3837" cy="1680"/>
              <a:chOff x="1395" y="1920"/>
              <a:chExt cx="3837" cy="1680"/>
            </a:xfrm>
          </p:grpSpPr>
          <p:sp>
            <p:nvSpPr>
              <p:cNvPr id="9219" name="Line 4"/>
              <p:cNvSpPr/>
              <p:nvPr>
                <p:custDataLst>
                  <p:tags r:id="rId9"/>
                </p:custDataLst>
              </p:nvPr>
            </p:nvSpPr>
            <p:spPr>
              <a:xfrm>
                <a:off x="1395" y="2136"/>
                <a:ext cx="1005" cy="504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9220" name="Line 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3456" y="2136"/>
                <a:ext cx="483" cy="45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grpSp>
            <p:nvGrpSpPr>
              <p:cNvPr id="9221" name="Group 6"/>
              <p:cNvGrpSpPr/>
              <p:nvPr/>
            </p:nvGrpSpPr>
            <p:grpSpPr>
              <a:xfrm>
                <a:off x="3936" y="1920"/>
                <a:ext cx="672" cy="624"/>
                <a:chOff x="771" y="1920"/>
                <a:chExt cx="672" cy="624"/>
              </a:xfrm>
            </p:grpSpPr>
            <p:sp>
              <p:nvSpPr>
                <p:cNvPr id="9222" name="Rectangle 7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771" y="1920"/>
                  <a:ext cx="624" cy="624"/>
                </a:xfrm>
                <a:prstGeom prst="rect">
                  <a:avLst/>
                </a:prstGeom>
                <a:solidFill>
                  <a:srgbClr val="F8025F"/>
                </a:solidFill>
                <a:ln w="12700">
                  <a:noFill/>
                </a:ln>
                <a:effectLst>
                  <a:outerShdw dist="107763" dir="2699999" algn="ctr" rotWithShape="0">
                    <a:srgbClr val="808080"/>
                  </a:outerShdw>
                </a:effectLst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3" name="Text Box 8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771" y="1920"/>
                  <a:ext cx="672" cy="23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fr-FR" altLang="zh-CN" sz="2000" b="1" dirty="0">
                      <a:solidFill>
                        <a:srgbClr val="000000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rPr>
                    <a:t>Red</a:t>
                  </a:r>
                  <a:endParaRPr lang="fr-FR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224" name="Line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1728" y="2712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9225" name="Line 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48" y="2712"/>
                <a:ext cx="62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grpSp>
            <p:nvGrpSpPr>
              <p:cNvPr id="9226" name="Group 11"/>
              <p:cNvGrpSpPr/>
              <p:nvPr/>
            </p:nvGrpSpPr>
            <p:grpSpPr>
              <a:xfrm>
                <a:off x="4272" y="2448"/>
                <a:ext cx="624" cy="624"/>
                <a:chOff x="1107" y="2448"/>
                <a:chExt cx="624" cy="624"/>
              </a:xfrm>
            </p:grpSpPr>
            <p:sp>
              <p:nvSpPr>
                <p:cNvPr id="9227" name="Rectangle 1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107" y="2448"/>
                  <a:ext cx="624" cy="624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noFill/>
                </a:ln>
                <a:effectLst>
                  <a:outerShdw dist="107763" dir="2699999" algn="ctr" rotWithShape="0">
                    <a:srgbClr val="808080"/>
                  </a:outerShdw>
                </a:effectLst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8" name="Text Box 13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1107" y="2448"/>
                  <a:ext cx="624" cy="234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fr-FR" altLang="zh-CN" sz="2000" b="1" dirty="0">
                      <a:solidFill>
                        <a:srgbClr val="000000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rPr>
                    <a:t>Green</a:t>
                  </a:r>
                  <a:endParaRPr lang="fr-FR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229" name="Line 14"/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2052" y="2784"/>
                <a:ext cx="348" cy="408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9230" name="Line 15"/>
              <p:cNvSpPr/>
              <p:nvPr>
                <p:custDataLst>
                  <p:tags r:id="rId14"/>
                </p:custDataLst>
              </p:nvPr>
            </p:nvSpPr>
            <p:spPr>
              <a:xfrm>
                <a:off x="3456" y="2832"/>
                <a:ext cx="1140" cy="36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grpSp>
            <p:nvGrpSpPr>
              <p:cNvPr id="9231" name="Group 16"/>
              <p:cNvGrpSpPr/>
              <p:nvPr/>
            </p:nvGrpSpPr>
            <p:grpSpPr>
              <a:xfrm>
                <a:off x="4608" y="2976"/>
                <a:ext cx="624" cy="624"/>
                <a:chOff x="1443" y="2976"/>
                <a:chExt cx="624" cy="624"/>
              </a:xfrm>
            </p:grpSpPr>
            <p:sp>
              <p:nvSpPr>
                <p:cNvPr id="9232" name="Rectangle 1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43" y="2976"/>
                  <a:ext cx="624" cy="624"/>
                </a:xfrm>
                <a:prstGeom prst="rect">
                  <a:avLst/>
                </a:prstGeom>
                <a:solidFill>
                  <a:srgbClr val="0066FF"/>
                </a:solidFill>
                <a:ln w="12700">
                  <a:noFill/>
                </a:ln>
                <a:effectLst>
                  <a:outerShdw dist="107763" dir="2699999" algn="ctr" rotWithShape="0">
                    <a:srgbClr val="808080"/>
                  </a:outerShdw>
                </a:effectLst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33" name="Text Box 18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1443" y="2976"/>
                  <a:ext cx="576" cy="234"/>
                </a:xfrm>
                <a:prstGeom prst="rect">
                  <a:avLst/>
                </a:prstGeom>
                <a:solidFill>
                  <a:srgbClr val="0066FF"/>
                </a:solidFill>
                <a:ln w="12700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fr-FR" altLang="zh-CN" sz="2000" b="1" dirty="0">
                      <a:solidFill>
                        <a:srgbClr val="000000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rPr>
                    <a:t>Blue</a:t>
                  </a:r>
                  <a:endParaRPr lang="fr-FR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234" name="Oval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2352" y="2448"/>
                <a:ext cx="1296" cy="528"/>
              </a:xfrm>
              <a:prstGeom prst="ellipse">
                <a:avLst/>
              </a:prstGeom>
              <a:solidFill>
                <a:srgbClr val="CCEC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235" name="Text Box 20"/>
            <p:cNvSpPr txBox="1"/>
            <p:nvPr>
              <p:custDataLst>
                <p:tags r:id="rId8"/>
              </p:custDataLst>
            </p:nvPr>
          </p:nvSpPr>
          <p:spPr>
            <a:xfrm>
              <a:off x="2466" y="2600"/>
              <a:ext cx="1200" cy="416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altLang="zh-CN" sz="2000" dirty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Vectorial process.</a:t>
              </a:r>
            </a:p>
          </p:txBody>
        </p:sp>
      </p:grpSp>
      <p:grpSp>
        <p:nvGrpSpPr>
          <p:cNvPr id="9236" name="Group 22"/>
          <p:cNvGrpSpPr/>
          <p:nvPr/>
        </p:nvGrpSpPr>
        <p:grpSpPr>
          <a:xfrm>
            <a:off x="1848510" y="2510980"/>
            <a:ext cx="2403663" cy="3266694"/>
            <a:chOff x="771" y="1920"/>
            <a:chExt cx="1296" cy="1680"/>
          </a:xfrm>
        </p:grpSpPr>
        <p:grpSp>
          <p:nvGrpSpPr>
            <p:cNvPr id="9237" name="Group 23"/>
            <p:cNvGrpSpPr/>
            <p:nvPr/>
          </p:nvGrpSpPr>
          <p:grpSpPr>
            <a:xfrm>
              <a:off x="771" y="1920"/>
              <a:ext cx="672" cy="624"/>
              <a:chOff x="771" y="1920"/>
              <a:chExt cx="672" cy="624"/>
            </a:xfrm>
          </p:grpSpPr>
          <p:sp>
            <p:nvSpPr>
              <p:cNvPr id="9238" name="Rectangle 24"/>
              <p:cNvSpPr/>
              <p:nvPr>
                <p:custDataLst>
                  <p:tags r:id="rId6"/>
                </p:custDataLst>
              </p:nvPr>
            </p:nvSpPr>
            <p:spPr>
              <a:xfrm>
                <a:off x="771" y="1920"/>
                <a:ext cx="624" cy="624"/>
              </a:xfrm>
              <a:prstGeom prst="rect">
                <a:avLst/>
              </a:prstGeom>
              <a:solidFill>
                <a:srgbClr val="F8025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39" name="Text 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71" y="1920"/>
                <a:ext cx="672" cy="23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Red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240" name="Group 26"/>
            <p:cNvGrpSpPr/>
            <p:nvPr/>
          </p:nvGrpSpPr>
          <p:grpSpPr>
            <a:xfrm>
              <a:off x="1107" y="2448"/>
              <a:ext cx="624" cy="624"/>
              <a:chOff x="1107" y="2448"/>
              <a:chExt cx="624" cy="624"/>
            </a:xfrm>
          </p:grpSpPr>
          <p:sp>
            <p:nvSpPr>
              <p:cNvPr id="9241" name="Rectangle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1107" y="2448"/>
                <a:ext cx="624" cy="62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42" name="Text Box 2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07" y="2448"/>
                <a:ext cx="624" cy="23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Green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243" name="Group 29"/>
            <p:cNvGrpSpPr/>
            <p:nvPr/>
          </p:nvGrpSpPr>
          <p:grpSpPr>
            <a:xfrm>
              <a:off x="1443" y="2976"/>
              <a:ext cx="624" cy="624"/>
              <a:chOff x="1443" y="2976"/>
              <a:chExt cx="624" cy="624"/>
            </a:xfrm>
          </p:grpSpPr>
          <p:sp>
            <p:nvSpPr>
              <p:cNvPr id="9244" name="Rectangle 30"/>
              <p:cNvSpPr/>
              <p:nvPr>
                <p:custDataLst>
                  <p:tags r:id="rId2"/>
                </p:custDataLst>
              </p:nvPr>
            </p:nvSpPr>
            <p:spPr>
              <a:xfrm>
                <a:off x="1443" y="2976"/>
                <a:ext cx="624" cy="62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  <a:effectLst>
                <a:outerShdw dist="107763" dir="2699999" algn="ctr" rotWithShape="0">
                  <a:srgbClr val="808080"/>
                </a:outerShdw>
              </a:effectLst>
            </p:spPr>
            <p:txBody>
              <a:bodyPr wrap="none" anchor="ctr" anchorCtr="0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45" name="Text Box 3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443" y="2976"/>
                <a:ext cx="576" cy="23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fr-FR" altLang="zh-CN" sz="20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Blue</a:t>
                </a:r>
                <a:endParaRPr lang="fr-FR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16188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50</a:t>
            </a:fld>
            <a:endParaRPr lang="en-US" altLang="zh-CN"/>
          </a:p>
        </p:txBody>
      </p:sp>
      <p:sp>
        <p:nvSpPr>
          <p:cNvPr id="69633" name="Rectangle 2"/>
          <p:cNvSpPr/>
          <p:nvPr>
            <p:custDataLst>
              <p:tags r:id="rId1"/>
            </p:custDataLst>
          </p:nvPr>
        </p:nvSpPr>
        <p:spPr>
          <a:xfrm>
            <a:off x="567690" y="1240155"/>
            <a:ext cx="10360025" cy="399732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279400" indent="-279400"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 an image based on color in HSI space:</a:t>
            </a: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is conveniently represent in the hue image.</a:t>
            </a: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Saturation is used as a masking image in order to isolate further regions of interest in the hue image.</a:t>
            </a: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Intensity infrequently used for segmentation, Since it carries no color information.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57630" y="1530985"/>
            <a:ext cx="4687570" cy="5041265"/>
          </a:xfrm>
          <a:prstGeom prst="rect">
            <a:avLst/>
          </a:prstGeom>
        </p:spPr>
      </p:pic>
      <p:pic>
        <p:nvPicPr>
          <p:cNvPr id="7066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45200" y="1148715"/>
            <a:ext cx="4563745" cy="5655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2" name="Oval 12"/>
          <p:cNvSpPr/>
          <p:nvPr>
            <p:custDataLst>
              <p:tags r:id="rId3"/>
            </p:custDataLst>
          </p:nvPr>
        </p:nvSpPr>
        <p:spPr>
          <a:xfrm>
            <a:off x="8308658" y="6065838"/>
            <a:ext cx="717550" cy="506412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7" name="TextBox 1"/>
          <p:cNvSpPr txBox="1"/>
          <p:nvPr>
            <p:custDataLst>
              <p:tags r:id="rId4"/>
            </p:custDataLst>
          </p:nvPr>
        </p:nvSpPr>
        <p:spPr>
          <a:xfrm>
            <a:off x="10195878" y="2660650"/>
            <a:ext cx="376237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8" name="TextBox 12"/>
          <p:cNvSpPr txBox="1"/>
          <p:nvPr>
            <p:custDataLst>
              <p:tags r:id="rId5"/>
            </p:custDataLst>
          </p:nvPr>
        </p:nvSpPr>
        <p:spPr>
          <a:xfrm>
            <a:off x="10194290" y="1148715"/>
            <a:ext cx="377825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9" name="TextBox 13"/>
          <p:cNvSpPr txBox="1"/>
          <p:nvPr>
            <p:custDataLst>
              <p:tags r:id="rId6"/>
            </p:custDataLst>
          </p:nvPr>
        </p:nvSpPr>
        <p:spPr>
          <a:xfrm>
            <a:off x="7897495" y="2659063"/>
            <a:ext cx="376238" cy="3698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5" name="Oval 15"/>
          <p:cNvSpPr/>
          <p:nvPr>
            <p:custDataLst>
              <p:tags r:id="rId7"/>
            </p:custDataLst>
          </p:nvPr>
        </p:nvSpPr>
        <p:spPr>
          <a:xfrm>
            <a:off x="6044883" y="1222058"/>
            <a:ext cx="717550" cy="1281112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4" name="Line 14"/>
          <p:cNvSpPr/>
          <p:nvPr>
            <p:custDataLst>
              <p:tags r:id="rId8"/>
            </p:custDataLst>
          </p:nvPr>
        </p:nvSpPr>
        <p:spPr>
          <a:xfrm>
            <a:off x="4421505" y="6289040"/>
            <a:ext cx="3964940" cy="211455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52</a:t>
            </a:fld>
            <a:endParaRPr lang="en-US" altLang="zh-CN"/>
          </a:p>
        </p:txBody>
      </p:sp>
      <p:sp>
        <p:nvSpPr>
          <p:cNvPr id="71681" name="Rectangle 3"/>
          <p:cNvSpPr/>
          <p:nvPr>
            <p:custDataLst>
              <p:tags r:id="rId1"/>
            </p:custDataLst>
          </p:nvPr>
        </p:nvSpPr>
        <p:spPr>
          <a:xfrm>
            <a:off x="581025" y="1287780"/>
            <a:ext cx="11013567" cy="415498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266700" indent="-266700">
              <a:spcBef>
                <a:spcPct val="50000"/>
              </a:spcBef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in RGB Space</a:t>
            </a: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HSI Space: more intuitive.</a:t>
            </a: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RGB: better results.</a:t>
            </a:r>
          </a:p>
          <a:p>
            <a:pPr marL="266700" indent="-266700">
              <a:spcBef>
                <a:spcPct val="50000"/>
              </a:spcBef>
            </a:pPr>
            <a:endParaRPr lang="en-US" altLang="zh-CN" sz="2400" dirty="0">
              <a:solidFill>
                <a:srgbClr val="0000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Objective: Segment objects of a specified color range in an RGB image.</a:t>
            </a:r>
          </a:p>
          <a:p>
            <a:pPr marL="266700" indent="-2667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Given a set of sample color points representative of the colors of interest.</a:t>
            </a:r>
          </a:p>
          <a:p>
            <a:pPr marL="266700" indent="-266700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00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estimate of the “average”color that we wish to segment.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53</a:t>
            </a:fld>
            <a:endParaRPr lang="en-US" altLang="zh-CN"/>
          </a:p>
        </p:txBody>
      </p:sp>
      <p:pic>
        <p:nvPicPr>
          <p:cNvPr id="72707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4602" r="20218"/>
          <a:stretch>
            <a:fillRect/>
          </a:stretch>
        </p:blipFill>
        <p:spPr>
          <a:xfrm>
            <a:off x="3664915" y="4559707"/>
            <a:ext cx="7728433" cy="2204379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2708" name="Object 8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26307405"/>
              </p:ext>
            </p:extLst>
          </p:nvPr>
        </p:nvGraphicFramePr>
        <p:xfrm>
          <a:off x="1603736" y="5352440"/>
          <a:ext cx="176339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r:id="rId10" imgW="787400" imgH="228600" progId="Equation.3">
                  <p:embed/>
                </p:oleObj>
              </mc:Choice>
              <mc:Fallback>
                <p:oleObj r:id="rId10" imgW="787400" imgH="2286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03736" y="5352440"/>
                        <a:ext cx="176339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Oval 9"/>
          <p:cNvSpPr/>
          <p:nvPr>
            <p:custDataLst>
              <p:tags r:id="rId4"/>
            </p:custDataLst>
          </p:nvPr>
        </p:nvSpPr>
        <p:spPr>
          <a:xfrm>
            <a:off x="4260482" y="4406123"/>
            <a:ext cx="1342961" cy="2062292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0" name="文本框 1"/>
          <p:cNvSpPr txBox="1"/>
          <p:nvPr>
            <p:custDataLst>
              <p:tags r:id="rId5"/>
            </p:custDataLst>
          </p:nvPr>
        </p:nvSpPr>
        <p:spPr>
          <a:xfrm>
            <a:off x="560706" y="1055077"/>
            <a:ext cx="5189042" cy="3416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Let the average color be denoted by the RGB vector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Similarity-measure:</a:t>
            </a: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Identify a color in the specified range or not.</a:t>
            </a: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Euclidean distance.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41567" y="1521180"/>
            <a:ext cx="5289469" cy="226809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54</a:t>
            </a:fld>
            <a:endParaRPr lang="en-US" altLang="zh-CN"/>
          </a:p>
        </p:txBody>
      </p:sp>
      <p:pic>
        <p:nvPicPr>
          <p:cNvPr id="73729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54768" y="1697673"/>
            <a:ext cx="4117975" cy="63658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3730" name="Rectangle 4"/>
          <p:cNvSpPr/>
          <p:nvPr>
            <p:custDataLst>
              <p:tags r:id="rId3"/>
            </p:custDataLst>
          </p:nvPr>
        </p:nvSpPr>
        <p:spPr>
          <a:xfrm>
            <a:off x="604203" y="1237298"/>
            <a:ext cx="4572000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64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Generalization: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732" name="Text Box 7"/>
          <p:cNvSpPr txBox="1"/>
          <p:nvPr>
            <p:custDataLst>
              <p:tags r:id="rId4"/>
            </p:custDataLst>
          </p:nvPr>
        </p:nvSpPr>
        <p:spPr>
          <a:xfrm>
            <a:off x="669925" y="2684145"/>
            <a:ext cx="10191750" cy="119888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C is the covariance matrix of the samples representative of the color we wish to segment. When C=I, it is as the described in the preceding page.</a:t>
            </a:r>
          </a:p>
        </p:txBody>
      </p:sp>
      <p:pic>
        <p:nvPicPr>
          <p:cNvPr id="73733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t="4602" r="20218"/>
          <a:stretch>
            <a:fillRect/>
          </a:stretch>
        </p:blipFill>
        <p:spPr>
          <a:xfrm>
            <a:off x="3477260" y="4232910"/>
            <a:ext cx="7444105" cy="23368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3734" name="Object 9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103630" y="4972050"/>
          <a:ext cx="1955800" cy="56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r:id="rId12" imgW="787400" imgH="228600" progId="Equation.3">
                  <p:embed/>
                </p:oleObj>
              </mc:Choice>
              <mc:Fallback>
                <p:oleObj r:id="rId12" imgW="787400" imgH="2286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3630" y="4972050"/>
                        <a:ext cx="1955800" cy="568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5" name="Oval 10"/>
          <p:cNvSpPr/>
          <p:nvPr>
            <p:custDataLst>
              <p:tags r:id="rId7"/>
            </p:custDataLst>
          </p:nvPr>
        </p:nvSpPr>
        <p:spPr>
          <a:xfrm>
            <a:off x="6116955" y="4057650"/>
            <a:ext cx="1994535" cy="239839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55</a:t>
            </a:fld>
            <a:endParaRPr lang="en-US" altLang="zh-CN"/>
          </a:p>
        </p:txBody>
      </p:sp>
      <p:pic>
        <p:nvPicPr>
          <p:cNvPr id="74753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7380" y="4330065"/>
            <a:ext cx="10753090" cy="2449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5" name="Text Box 7"/>
          <p:cNvSpPr txBox="1"/>
          <p:nvPr>
            <p:custDataLst>
              <p:tags r:id="rId2"/>
            </p:custDataLst>
          </p:nvPr>
        </p:nvSpPr>
        <p:spPr>
          <a:xfrm>
            <a:off x="532130" y="1055370"/>
            <a:ext cx="10417175" cy="341503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However, implementing of last two methods is computationally expensive for images of practical size, even if the square roots are not computed.</a:t>
            </a: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compromise is to use a bounding box.</a:t>
            </a: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an arbitrary color point, we segment it by determining whether or not it is on the surface or inside the box.</a:t>
            </a:r>
          </a:p>
        </p:txBody>
      </p:sp>
      <p:sp>
        <p:nvSpPr>
          <p:cNvPr id="74756" name="Oval 8"/>
          <p:cNvSpPr/>
          <p:nvPr>
            <p:custDataLst>
              <p:tags r:id="rId3"/>
            </p:custDataLst>
          </p:nvPr>
        </p:nvSpPr>
        <p:spPr>
          <a:xfrm>
            <a:off x="3888740" y="4330065"/>
            <a:ext cx="1654175" cy="239903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56</a:t>
            </a:fld>
            <a:endParaRPr lang="en-US" altLang="zh-CN"/>
          </a:p>
        </p:txBody>
      </p:sp>
      <p:pic>
        <p:nvPicPr>
          <p:cNvPr id="75777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22365" y="1243330"/>
            <a:ext cx="5249545" cy="5478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8" name="Rectangle 4"/>
          <p:cNvSpPr/>
          <p:nvPr>
            <p:custDataLst>
              <p:tags r:id="rId2"/>
            </p:custDataLst>
          </p:nvPr>
        </p:nvSpPr>
        <p:spPr>
          <a:xfrm>
            <a:off x="546100" y="1243330"/>
            <a:ext cx="5367020" cy="5478145"/>
          </a:xfrm>
          <a:prstGeom prst="rect">
            <a:avLst/>
          </a:prstGeom>
          <a:noFill/>
          <a:ln w="9525">
            <a:noFill/>
          </a:ln>
        </p:spPr>
        <p:txBody>
          <a:bodyPr lIns="91435" tIns="45718" rIns="91435" bIns="45718" anchor="t" anchorCtr="0"/>
          <a:lstStyle/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6"/>
              </a:buBlip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sample by rectangular region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6"/>
              </a:buBlip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compute its mean vector a，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6"/>
              </a:buBlip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Compute standard deviation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，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，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b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Blip>
                <a:blip r:embed="rId6"/>
              </a:buBlip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Get box: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</a:pP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- 1.25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）~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+ 1.25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</a:pP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- 1.25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）~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+ 1.25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g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</a:pP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- 1.25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）~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+ 1.25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</a:t>
            </a:r>
            <a:r>
              <a:rPr lang="en-US" altLang="zh-CN" sz="2000" b="1" baseline="-25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）</a:t>
            </a:r>
            <a:endParaRPr lang="en-US" altLang="zh-CN" sz="2000" b="1" dirty="0">
              <a:solidFill>
                <a:srgbClr val="D600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Coding</a:t>
            </a:r>
            <a:r>
              <a:rPr lang="zh-CN" altLang="en-US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：1—</a:t>
            </a: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 the box</a:t>
            </a:r>
          </a:p>
          <a:p>
            <a:pPr marL="365125" lvl="1" indent="-18542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</a:pPr>
            <a:r>
              <a:rPr lang="en-US" altLang="zh-CN" sz="20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0---else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Segmentation in HSI Space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57</a:t>
            </a:fld>
            <a:endParaRPr lang="en-US" altLang="zh-CN"/>
          </a:p>
        </p:txBody>
      </p:sp>
      <p:pic>
        <p:nvPicPr>
          <p:cNvPr id="76801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r="31845"/>
          <a:stretch>
            <a:fillRect/>
          </a:stretch>
        </p:blipFill>
        <p:spPr>
          <a:xfrm>
            <a:off x="1109345" y="1166495"/>
            <a:ext cx="4892675" cy="512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50226" t="75105"/>
          <a:stretch>
            <a:fillRect/>
          </a:stretch>
        </p:blipFill>
        <p:spPr>
          <a:xfrm>
            <a:off x="6543040" y="2122805"/>
            <a:ext cx="4754245" cy="320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4" name="Text Box 6"/>
          <p:cNvSpPr txBox="1"/>
          <p:nvPr>
            <p:custDataLst>
              <p:tags r:id="rId3"/>
            </p:custDataLst>
          </p:nvPr>
        </p:nvSpPr>
        <p:spPr>
          <a:xfrm>
            <a:off x="2312353" y="6397308"/>
            <a:ext cx="184150" cy="3667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5" name="Text Box 7"/>
          <p:cNvSpPr txBox="1"/>
          <p:nvPr>
            <p:custDataLst>
              <p:tags r:id="rId4"/>
            </p:custDataLst>
          </p:nvPr>
        </p:nvSpPr>
        <p:spPr>
          <a:xfrm>
            <a:off x="1256983" y="6371273"/>
            <a:ext cx="4399915" cy="39878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results in RGB space</a:t>
            </a:r>
          </a:p>
        </p:txBody>
      </p:sp>
      <p:sp>
        <p:nvSpPr>
          <p:cNvPr id="76806" name="Text Box 8"/>
          <p:cNvSpPr txBox="1"/>
          <p:nvPr>
            <p:custDataLst>
              <p:tags r:id="rId5"/>
            </p:custDataLst>
          </p:nvPr>
        </p:nvSpPr>
        <p:spPr>
          <a:xfrm>
            <a:off x="6765925" y="5653088"/>
            <a:ext cx="4308475" cy="39878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results in HSI space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Noise in Color Images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58</a:t>
            </a:fld>
            <a:endParaRPr lang="en-US" altLang="zh-CN"/>
          </a:p>
        </p:txBody>
      </p:sp>
      <p:pic>
        <p:nvPicPr>
          <p:cNvPr id="77825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805" y="1951355"/>
            <a:ext cx="7839710" cy="4830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9" name="Text Box 8"/>
          <p:cNvSpPr txBox="1"/>
          <p:nvPr>
            <p:custDataLst>
              <p:tags r:id="rId2"/>
            </p:custDataLst>
          </p:nvPr>
        </p:nvSpPr>
        <p:spPr>
          <a:xfrm>
            <a:off x="7279958" y="4299585"/>
            <a:ext cx="184150" cy="3667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0" name="Text Box 9"/>
          <p:cNvSpPr txBox="1"/>
          <p:nvPr>
            <p:custDataLst>
              <p:tags r:id="rId3"/>
            </p:custDataLst>
          </p:nvPr>
        </p:nvSpPr>
        <p:spPr>
          <a:xfrm>
            <a:off x="8543290" y="2843530"/>
            <a:ext cx="3004185" cy="304609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is fine grain noise such as this tends to be less visually noticeable in a color image than it is in a monochrome image.</a:t>
            </a:r>
          </a:p>
        </p:txBody>
      </p:sp>
      <p:sp>
        <p:nvSpPr>
          <p:cNvPr id="77828" name="Text Box 7"/>
          <p:cNvSpPr txBox="1"/>
          <p:nvPr>
            <p:custDataLst>
              <p:tags r:id="rId4"/>
            </p:custDataLst>
          </p:nvPr>
        </p:nvSpPr>
        <p:spPr>
          <a:xfrm>
            <a:off x="537845" y="1120775"/>
            <a:ext cx="10661015" cy="82994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a brief look at noise in color images and how noise carries over when converting from one color model to another.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Noise in Color Images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59</a:t>
            </a:fld>
            <a:endParaRPr lang="en-US" altLang="zh-CN"/>
          </a:p>
        </p:txBody>
      </p:sp>
      <p:pic>
        <p:nvPicPr>
          <p:cNvPr id="78849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20897"/>
          <a:stretch>
            <a:fillRect/>
          </a:stretch>
        </p:blipFill>
        <p:spPr>
          <a:xfrm>
            <a:off x="2884805" y="3855867"/>
            <a:ext cx="8389620" cy="2808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2" name="Text Box 5"/>
          <p:cNvSpPr txBox="1"/>
          <p:nvPr>
            <p:custDataLst>
              <p:tags r:id="rId2"/>
            </p:custDataLst>
          </p:nvPr>
        </p:nvSpPr>
        <p:spPr>
          <a:xfrm>
            <a:off x="943610" y="4870280"/>
            <a:ext cx="1742440" cy="82994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HSI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noise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51E4F2B-A3E3-4B3A-81BE-E33379D3C4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b="20593"/>
          <a:stretch>
            <a:fillRect/>
          </a:stretch>
        </p:blipFill>
        <p:spPr>
          <a:xfrm>
            <a:off x="2884805" y="1119552"/>
            <a:ext cx="8388985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4E8B2722-D102-4A57-A578-A430A01B78E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43610" y="1955847"/>
            <a:ext cx="1490980" cy="82994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HSI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noise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D223C9A-F419-409A-A097-9C5122612E3A}"/>
              </a:ext>
            </a:extLst>
          </p:cNvPr>
          <p:cNvCxnSpPr/>
          <p:nvPr/>
        </p:nvCxnSpPr>
        <p:spPr>
          <a:xfrm>
            <a:off x="1433779" y="3057754"/>
            <a:ext cx="0" cy="1704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6FB1682-9589-4007-B6AB-AF179F0E0E3D}"/>
              </a:ext>
            </a:extLst>
          </p:cNvPr>
          <p:cNvSpPr txBox="1"/>
          <p:nvPr/>
        </p:nvSpPr>
        <p:spPr>
          <a:xfrm>
            <a:off x="1454349" y="3394202"/>
            <a:ext cx="90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绿色分量被噪声污染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Full Color Image Processing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829310" y="1236345"/>
            <a:ext cx="10860380" cy="272117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30000"/>
              </a:lnSpc>
              <a:spcBef>
                <a:spcPts val="0"/>
              </a:spcBef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In order for per-color-component and vector based processing to be equivalent:</a:t>
            </a:r>
          </a:p>
          <a:p>
            <a:pPr marL="0" indent="0" eaLnBrk="1" hangingPunct="1">
              <a:lnSpc>
                <a:spcPct val="130000"/>
              </a:lnSpc>
              <a:spcBef>
                <a:spcPts val="0"/>
              </a:spcBef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     （1）The process has to be applicable to both vectors and scalars</a:t>
            </a:r>
          </a:p>
          <a:p>
            <a:pPr marL="0" indent="0" eaLnBrk="1" hangingPunct="1">
              <a:lnSpc>
                <a:spcPct val="130000"/>
              </a:lnSpc>
              <a:spcBef>
                <a:spcPts val="0"/>
              </a:spcBef>
            </a:pPr>
            <a:r>
              <a:rPr lang="en-IE" altLang="zh-CN" dirty="0">
                <a:ea typeface="宋体" panose="02010600030101010101" pitchFamily="2" charset="-122"/>
                <a:sym typeface="+mn-ea"/>
              </a:rPr>
              <a:t>     （2）The operation on each component of a vector must be independent of other components.</a:t>
            </a:r>
          </a:p>
        </p:txBody>
      </p:sp>
      <p:sp>
        <p:nvSpPr>
          <p:cNvPr id="10242" name="Rectangle 5"/>
          <p:cNvSpPr/>
          <p:nvPr>
            <p:custDataLst>
              <p:tags r:id="rId2"/>
            </p:custDataLst>
          </p:nvPr>
        </p:nvSpPr>
        <p:spPr>
          <a:xfrm>
            <a:off x="477230" y="4128031"/>
            <a:ext cx="5396875" cy="224196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1F1F5C"/>
            </a:prstShdw>
          </a:effectLst>
        </p:spPr>
        <p:txBody>
          <a:bodyPr wrap="square" anchor="t" anchorCtr="0">
            <a:spAutoFit/>
          </a:bodyPr>
          <a:lstStyle/>
          <a:p>
            <a:pPr lvl="1" indent="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4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For example</a:t>
            </a:r>
            <a:r>
              <a:rPr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endParaRPr lang="en-US" altLang="zh-CN" sz="2400" b="1" dirty="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lvl="1" indent="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4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Neighborhood averaging</a:t>
            </a:r>
          </a:p>
          <a:p>
            <a:pPr lvl="1" indent="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	Per-color-component processing =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ector based processing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0243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26398"/>
          <a:stretch>
            <a:fillRect/>
          </a:stretch>
        </p:blipFill>
        <p:spPr>
          <a:xfrm>
            <a:off x="6504177" y="3957523"/>
            <a:ext cx="4957683" cy="258297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728311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Noise in Color Images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60</a:t>
            </a:fld>
            <a:endParaRPr lang="en-US" altLang="zh-CN"/>
          </a:p>
        </p:txBody>
      </p:sp>
      <p:sp>
        <p:nvSpPr>
          <p:cNvPr id="79874" name="Text Box 12"/>
          <p:cNvSpPr txBox="1"/>
          <p:nvPr>
            <p:custDataLst>
              <p:tags r:id="rId1"/>
            </p:custDataLst>
          </p:nvPr>
        </p:nvSpPr>
        <p:spPr>
          <a:xfrm>
            <a:off x="510541" y="1170940"/>
            <a:ext cx="7770266" cy="554990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noAutofit/>
          </a:bodyPr>
          <a:lstStyle/>
          <a:p>
            <a:pPr marL="279400" indent="-279400">
              <a:lnSpc>
                <a:spcPct val="150000"/>
              </a:lnSpc>
              <a:buClr>
                <a:srgbClr val="FF0000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</a:t>
            </a:r>
          </a:p>
          <a:p>
            <a:pPr marL="279400" indent="-2794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Hue and saturation components of noisy image are significantly degraded.</a:t>
            </a:r>
          </a:p>
          <a:p>
            <a:pPr marL="469900" lvl="1" indent="0" algn="just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due to the nonlinearity of the cos and min operations in the RGB to HSI transformation</a:t>
            </a:r>
          </a:p>
          <a:p>
            <a:pPr marL="279400" indent="-2794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the other hand, the intensity component is slightly smoother than any to the three noisy RGB component images. </a:t>
            </a:r>
          </a:p>
          <a:p>
            <a:pPr marL="469900" lvl="1" indent="0" algn="just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Regarding the fact that image averaging reduces random noise.</a:t>
            </a:r>
          </a:p>
          <a:p>
            <a:pPr marL="469900" lvl="1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8603" y="2222487"/>
            <a:ext cx="3332677" cy="34468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Noise in Color Images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61</a:t>
            </a:fld>
            <a:endParaRPr lang="en-US" altLang="zh-CN"/>
          </a:p>
        </p:txBody>
      </p:sp>
      <p:pic>
        <p:nvPicPr>
          <p:cNvPr id="80898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12897" t="5115" r="9417" b="13063"/>
          <a:stretch>
            <a:fillRect/>
          </a:stretch>
        </p:blipFill>
        <p:spPr>
          <a:xfrm>
            <a:off x="3691255" y="1235075"/>
            <a:ext cx="7583170" cy="548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899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r="60133" b="50403"/>
          <a:stretch>
            <a:fillRect/>
          </a:stretch>
        </p:blipFill>
        <p:spPr>
          <a:xfrm>
            <a:off x="514985" y="2653665"/>
            <a:ext cx="2430780" cy="2625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>
                <a:ea typeface="宋体" panose="02010600030101010101" pitchFamily="2" charset="-122"/>
              </a:rPr>
              <a:t>Summary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>
          <a:xfrm>
            <a:off x="549910" y="1236345"/>
            <a:ext cx="11235690" cy="5395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In this lecture we have learned:</a:t>
            </a:r>
            <a:endParaRPr lang="en-IE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Color Fundaments</a:t>
            </a:r>
            <a:endParaRPr lang="en-IE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Color Model</a:t>
            </a:r>
            <a:endParaRPr lang="en-IE" altLang="zh-CN" sz="23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Pseudo-color processing</a:t>
            </a:r>
            <a:endParaRPr lang="en-US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Full-color transformation</a:t>
            </a:r>
            <a:endParaRPr lang="en-US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Smoothing and Sharpening</a:t>
            </a:r>
            <a:endParaRPr lang="en-US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Color Slicing</a:t>
            </a:r>
            <a:endParaRPr lang="en-US" altLang="zh-CN" sz="230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IE" altLang="zh-CN" sz="2300" dirty="0">
                <a:ea typeface="宋体" panose="02010600030101010101" pitchFamily="2" charset="-122"/>
                <a:sym typeface="+mn-ea"/>
              </a:rPr>
              <a:t>Noise in color images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IE" altLang="zh-CN" sz="2300">
                <a:solidFill>
                  <a:schemeClr val="tx1"/>
                </a:solidFill>
                <a:ea typeface="宋体" panose="02010600030101010101" pitchFamily="2" charset="-122"/>
              </a:rPr>
              <a:t>Next we will look at Representation &amp; Description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62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11810" y="1906270"/>
            <a:ext cx="10171430" cy="600075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sym typeface="+mn-ea"/>
              </a:rPr>
              <a:t>Different with gray level: pixel values are triplets or quartets. </a:t>
            </a:r>
            <a:endParaRPr lang="en-IE" altLang="zh-CN" dirty="0">
              <a:sym typeface="+mn-ea"/>
            </a:endParaRPr>
          </a:p>
        </p:txBody>
      </p:sp>
      <p:pic>
        <p:nvPicPr>
          <p:cNvPr id="12291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56915" y="2868295"/>
            <a:ext cx="5181600" cy="54991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" name="矩形 5"/>
          <p:cNvSpPr/>
          <p:nvPr/>
        </p:nvSpPr>
        <p:spPr>
          <a:xfrm>
            <a:off x="3928745" y="1372235"/>
            <a:ext cx="2845435" cy="42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356100" y="1443355"/>
                <a:ext cx="2965450" cy="38862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)]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1443355"/>
                <a:ext cx="2965450" cy="3886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187065" y="2994660"/>
            <a:ext cx="5099685" cy="42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660076" y="2868231"/>
                <a:ext cx="4392295" cy="3987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 ...,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),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=1, 2, ...,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76" y="2868231"/>
                <a:ext cx="4392295" cy="398780"/>
              </a:xfrm>
              <a:prstGeom prst="rect">
                <a:avLst/>
              </a:prstGeom>
              <a:blipFill rotWithShape="1">
                <a:blip r:embed="rId9"/>
                <a:stretch>
                  <a:fillRect l="-13" t="-143" r="13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71755" y="3418205"/>
                <a:ext cx="11330305" cy="29406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None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2pPr>
                <a:lvl3pPr marL="13716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3pPr>
                <a:lvl4pPr marL="17145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4pPr>
                <a:lvl5pPr marL="21717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 Light" panose="020F03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𝑟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IE">
                    <a:cs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E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en-IE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en-IE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IE">
                    <a:cs typeface="微软雅黑" panose="020B0503020204020204" pitchFamily="34" charset="-122"/>
                  </a:rPr>
                  <a:t> denoting the color components of </a:t>
                </a:r>
                <a14:m>
                  <m:oMath xmlns:m="http://schemas.openxmlformats.org/officeDocument/2006/math"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en-IE">
                    <a:cs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en-I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en-IE" i="1" smtClean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en-IE">
                    <a:cs typeface="微软雅黑" panose="020B0503020204020204" pitchFamily="34" charset="-122"/>
                  </a:rPr>
                  <a:t> at any point (x, y)</a:t>
                </a:r>
                <a:endParaRPr lang="en-IE" altLang="zh-CN">
                  <a:cs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dirty="0">
                    <a:cs typeface="微软雅黑" panose="020B0503020204020204" pitchFamily="34" charset="-122"/>
                    <a:sym typeface="+mn-ea"/>
                  </a:rPr>
                  <a:t>n denoting the number of color components</a:t>
                </a:r>
                <a:endParaRPr lang="en-IE" altLang="zh-CN">
                  <a:cs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, ...,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 dirty="0">
                    <a:cs typeface="微软雅黑" panose="020B0503020204020204" pitchFamily="34" charset="-122"/>
                    <a:sym typeface="+mn-ea"/>
                  </a:rPr>
                  <a:t> denoting a set of transformation or color mapping functions. 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1755" y="3418205"/>
                <a:ext cx="11330305" cy="2940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Color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32765" y="1211580"/>
            <a:ext cx="7108190" cy="3950335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sym typeface="+mn-ea"/>
              </a:rPr>
              <a:t>For example:</a:t>
            </a:r>
          </a:p>
          <a:p>
            <a:pPr marL="0" lvl="1"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11"/>
                </a:solidFill>
                <a:sym typeface="+mn-ea"/>
              </a:rPr>
              <a:t> RGB color space</a:t>
            </a:r>
          </a:p>
          <a:p>
            <a:pPr marL="0" lvl="1" indent="0"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– n=3, r</a:t>
            </a:r>
            <a:r>
              <a:rPr lang="en-US" altLang="zh-CN" baseline="-25000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,r</a:t>
            </a:r>
            <a:r>
              <a:rPr lang="en-US" altLang="zh-CN" baseline="-25000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r</a:t>
            </a:r>
            <a:r>
              <a:rPr lang="en-US" altLang="zh-CN" baseline="-25000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denote the red, green, blue</a:t>
            </a:r>
            <a:endParaRPr lang="en-IE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</a:pPr>
            <a:endParaRPr lang="en-IE" altLang="zh-CN" dirty="0">
              <a:ea typeface="宋体" panose="02010600030101010101" pitchFamily="2" charset="-122"/>
              <a:sym typeface="+mn-ea"/>
            </a:endParaRPr>
          </a:p>
          <a:p>
            <a:pPr marL="0" lvl="1" indent="0"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11"/>
                </a:solidFill>
                <a:sym typeface="+mn-ea"/>
              </a:rPr>
              <a:t> CMYK or HSI space are chosen</a:t>
            </a:r>
          </a:p>
          <a:p>
            <a:pPr marL="0" lvl="1" indent="0"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– n=4 or n=3</a:t>
            </a:r>
            <a:endParaRPr lang="en-US" altLang="zh-CN" dirty="0">
              <a:solidFill>
                <a:srgbClr val="00001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50000"/>
              </a:lnSpc>
            </a:pPr>
            <a:endParaRPr lang="en-US" altLang="zh-CN" dirty="0">
              <a:solidFill>
                <a:srgbClr val="00001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Colo Transformation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0EAF-A1DC-4C3B-A324-FE68300B7507}" type="slidenum">
              <a:rPr lang="en-US" altLang="zh-CN" smtClean="0"/>
              <a:t>9</a:t>
            </a:fld>
            <a:endParaRPr lang="en-US" altLang="zh-CN"/>
          </a:p>
        </p:txBody>
      </p:sp>
      <p:pic>
        <p:nvPicPr>
          <p:cNvPr id="4" name="图片 3" descr="20230318112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960" t="-512" r="3568" b="-159"/>
          <a:stretch>
            <a:fillRect/>
          </a:stretch>
        </p:blipFill>
        <p:spPr>
          <a:xfrm>
            <a:off x="2544776" y="1055077"/>
            <a:ext cx="6884517" cy="5753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2f1a36-b8c1-468d-a606-7d3e0d97ed4d"/>
  <p:tag name="COMMONDATA" val="eyJoZGlkIjoiOWI3MDU4NDA2Zjc2M2U3NWFlNDk0NWE0Y2M2NmI3MW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185,&quot;width&quot;:12326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677,&quot;width&quot;:14103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60,&quot;width&quot;:1599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noFill/>
        </a:ln>
      </a:spPr>
      <a:bodyPr wrap="square" anchor="t" anchorCtr="0">
        <a:spAutoFit/>
      </a:bodyPr>
      <a:lstStyle>
        <a:defPPr eaLnBrk="0" hangingPunct="0">
          <a:defRPr lang="en-US" altLang="zh-CN" sz="1800" dirty="0">
            <a:solidFill>
              <a:srgbClr val="0000FF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480</TotalTime>
  <Words>3261</Words>
  <Application>Microsoft Office PowerPoint</Application>
  <PresentationFormat>宽屏</PresentationFormat>
  <Paragraphs>563</Paragraphs>
  <Slides>62</Slides>
  <Notes>62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Helvetica Neue</vt:lpstr>
      <vt:lpstr>PingFang SC</vt:lpstr>
      <vt:lpstr>微软雅黑</vt:lpstr>
      <vt:lpstr>Arial</vt:lpstr>
      <vt:lpstr>Calibri</vt:lpstr>
      <vt:lpstr>Cambria Math</vt:lpstr>
      <vt:lpstr>Tahoma</vt:lpstr>
      <vt:lpstr>Times New Roman</vt:lpstr>
      <vt:lpstr>Wingdings</vt:lpstr>
      <vt:lpstr>模板</vt:lpstr>
      <vt:lpstr>MathType 6.0 Equation</vt:lpstr>
      <vt:lpstr>CorelPhotoPaint.Image.11</vt:lpstr>
      <vt:lpstr>Equation.3</vt:lpstr>
      <vt:lpstr>Digital Image Processing Technologies &amp; Applications</vt:lpstr>
      <vt:lpstr>Contents</vt:lpstr>
      <vt:lpstr>Full Color Image Processing</vt:lpstr>
      <vt:lpstr>Full Color Image Processing</vt:lpstr>
      <vt:lpstr>Full Color Image Processing</vt:lpstr>
      <vt:lpstr>Full Color Image Processing</vt:lpstr>
      <vt:lpstr>Color Transformation</vt:lpstr>
      <vt:lpstr>Color Transformation</vt:lpstr>
      <vt:lpstr>Colo Transformation</vt:lpstr>
      <vt:lpstr>Color Transformation</vt:lpstr>
      <vt:lpstr>Color Transformation</vt:lpstr>
      <vt:lpstr>Color Transformation</vt:lpstr>
      <vt:lpstr>Color Transformation</vt:lpstr>
      <vt:lpstr>Color Transformation</vt:lpstr>
      <vt:lpstr>Color Transformation</vt:lpstr>
      <vt:lpstr>Color Complements</vt:lpstr>
      <vt:lpstr>Color Complements</vt:lpstr>
      <vt:lpstr>Color Complements</vt:lpstr>
      <vt:lpstr>Color Slicing</vt:lpstr>
      <vt:lpstr>Color Slicing</vt:lpstr>
      <vt:lpstr>Color Slicing</vt:lpstr>
      <vt:lpstr>Color Slicing</vt:lpstr>
      <vt:lpstr>Tone and Color Corrections</vt:lpstr>
      <vt:lpstr>Tone and Color Corrections</vt:lpstr>
      <vt:lpstr>Color Corrections</vt:lpstr>
      <vt:lpstr>Tone and Color Corrections</vt:lpstr>
      <vt:lpstr>Tone and Color Corrections</vt:lpstr>
      <vt:lpstr>Tone and Color Corrections</vt:lpstr>
      <vt:lpstr>Saturation Enhancement</vt:lpstr>
      <vt:lpstr>Saturation Enhancement</vt:lpstr>
      <vt:lpstr>Hue Enhancement</vt:lpstr>
      <vt:lpstr>Hue Enhancement</vt:lpstr>
      <vt:lpstr>Histogram Processing</vt:lpstr>
      <vt:lpstr>Histogram Processing</vt:lpstr>
      <vt:lpstr>Histogram Processing</vt:lpstr>
      <vt:lpstr>Histogram Processing</vt:lpstr>
      <vt:lpstr>Smoothing and Sharpening</vt:lpstr>
      <vt:lpstr>Color Image Smoothing</vt:lpstr>
      <vt:lpstr>Color Image Smoothing</vt:lpstr>
      <vt:lpstr>Color Image Smoothing</vt:lpstr>
      <vt:lpstr>Color Image Smoothing</vt:lpstr>
      <vt:lpstr>Color Image Smoothing</vt:lpstr>
      <vt:lpstr>Color Image Smoothing</vt:lpstr>
      <vt:lpstr>Color Image Smoothing</vt:lpstr>
      <vt:lpstr>Color Image Smoothing</vt:lpstr>
      <vt:lpstr>Color Image Sharpen</vt:lpstr>
      <vt:lpstr>Color Image Sharpen</vt:lpstr>
      <vt:lpstr>Color Image Segmentation</vt:lpstr>
      <vt:lpstr>Color Image Segmentation</vt:lpstr>
      <vt:lpstr>Segmentation in HSI Space</vt:lpstr>
      <vt:lpstr>Segmentation in HSI Space</vt:lpstr>
      <vt:lpstr>Segmentation in HSI Space</vt:lpstr>
      <vt:lpstr>Segmentation in HSI Space</vt:lpstr>
      <vt:lpstr>Segmentation in HSI Space</vt:lpstr>
      <vt:lpstr>Segmentation in HSI Space</vt:lpstr>
      <vt:lpstr>Segmentation in HSI Space</vt:lpstr>
      <vt:lpstr>Segmentation in HSI Space</vt:lpstr>
      <vt:lpstr>Noise in Color Images</vt:lpstr>
      <vt:lpstr>Noise in Color Images</vt:lpstr>
      <vt:lpstr>Noise in Color Images</vt:lpstr>
      <vt:lpstr>Noise in Color Images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Processing: Introduction &amp; Fundamentals</dc:title>
  <dc:creator>Lgm</dc:creator>
  <cp:lastModifiedBy>lenovo</cp:lastModifiedBy>
  <cp:revision>670</cp:revision>
  <dcterms:created xsi:type="dcterms:W3CDTF">2006-01-24T16:16:00Z</dcterms:created>
  <dcterms:modified xsi:type="dcterms:W3CDTF">2024-04-16T05:24:56Z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93A1AD4A970F4D2F8D7E6B14E5EE59AE</vt:lpwstr>
  </property>
</Properties>
</file>